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98" r:id="rId3"/>
    <p:sldId id="411" r:id="rId4"/>
    <p:sldId id="257" r:id="rId5"/>
    <p:sldId id="370" r:id="rId6"/>
    <p:sldId id="371" r:id="rId7"/>
    <p:sldId id="368" r:id="rId8"/>
    <p:sldId id="369" r:id="rId9"/>
    <p:sldId id="309" r:id="rId10"/>
    <p:sldId id="258" r:id="rId11"/>
    <p:sldId id="299" r:id="rId12"/>
    <p:sldId id="300" r:id="rId13"/>
    <p:sldId id="301" r:id="rId14"/>
    <p:sldId id="332" r:id="rId15"/>
    <p:sldId id="289" r:id="rId16"/>
    <p:sldId id="261" r:id="rId17"/>
    <p:sldId id="323" r:id="rId18"/>
    <p:sldId id="333" r:id="rId19"/>
    <p:sldId id="328" r:id="rId20"/>
    <p:sldId id="329" r:id="rId21"/>
    <p:sldId id="331" r:id="rId22"/>
    <p:sldId id="302" r:id="rId23"/>
    <p:sldId id="303" r:id="rId24"/>
    <p:sldId id="283" r:id="rId25"/>
    <p:sldId id="284" r:id="rId26"/>
    <p:sldId id="267" r:id="rId27"/>
    <p:sldId id="295" r:id="rId28"/>
    <p:sldId id="285" r:id="rId29"/>
    <p:sldId id="266" r:id="rId30"/>
    <p:sldId id="268" r:id="rId31"/>
    <p:sldId id="334" r:id="rId32"/>
    <p:sldId id="316" r:id="rId33"/>
    <p:sldId id="325" r:id="rId34"/>
    <p:sldId id="279" r:id="rId35"/>
    <p:sldId id="308" r:id="rId36"/>
    <p:sldId id="317" r:id="rId37"/>
    <p:sldId id="326" r:id="rId38"/>
    <p:sldId id="318" r:id="rId39"/>
    <p:sldId id="337" r:id="rId40"/>
    <p:sldId id="338" r:id="rId41"/>
    <p:sldId id="339" r:id="rId42"/>
    <p:sldId id="275" r:id="rId43"/>
    <p:sldId id="335" r:id="rId44"/>
    <p:sldId id="336" r:id="rId46"/>
    <p:sldId id="281" r:id="rId47"/>
  </p:sldIdLst>
  <p:sldSz cx="12192000" cy="6858000"/>
  <p:notesSz cx="6858000" cy="9144000"/>
  <p:custDataLst>
    <p:tags r:id="rId5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FF00"/>
    <a:srgbClr val="FF00FF"/>
    <a:srgbClr val="CC0000"/>
    <a:srgbClr val="6600FF"/>
    <a:srgbClr val="008000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1" autoAdjust="0"/>
    <p:restoredTop sz="99440" autoAdjust="0"/>
  </p:normalViewPr>
  <p:slideViewPr>
    <p:cSldViewPr showGuides="1">
      <p:cViewPr varScale="1">
        <p:scale>
          <a:sx n="74" d="100"/>
          <a:sy n="74" d="100"/>
        </p:scale>
        <p:origin x="72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23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6D21D-C105-45E5-9C3F-C47DD7EE43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1D48A-CF31-4EBE-89CC-20C32E6B9C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540E3B-F9C0-48B6-A129-4D327DD3065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2E146C-8404-41DF-93CC-7A2285A616C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57825-0CCA-4DC9-B22F-A40DFC7B2E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6DE24-B13E-4CDF-9597-FA32218E09F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C45D74-38CC-431B-9193-891A87BB59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A66AF-3574-46B0-BB9A-A6DC913FB6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C8A1E-BB6B-4464-A999-94134503D3F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B03314-2BA1-4E56-A1AC-A12D9AFEAE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C7720-0245-4327-B7DA-ED621539A33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DD6DE8-B417-4609-83BB-18CF3BEE32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98C7B-78A2-4D1D-A4D2-C49AF5CB60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F252C-659B-46C6-AE2D-894935198A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41CDE54-5BA7-419F-AF7B-4BDEA4CA399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33.png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40.png"/><Relationship Id="rId5" Type="http://schemas.openxmlformats.org/officeDocument/2006/relationships/tags" Target="../tags/tag4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1.xml"/><Relationship Id="rId16" Type="http://schemas.openxmlformats.org/officeDocument/2006/relationships/themeOverride" Target="../theme/themeOverride13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themeOverride" Target="../theme/themeOverride14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41.png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2"/>
          <p:cNvSpPr>
            <a:spLocks noChangeArrowheads="1" noChangeShapeType="1" noTextEdit="1"/>
          </p:cNvSpPr>
          <p:nvPr/>
        </p:nvSpPr>
        <p:spPr bwMode="auto">
          <a:xfrm>
            <a:off x="9120336" y="1052736"/>
            <a:ext cx="2160910" cy="86461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4851" r="23327" b="80450"/>
          <a:stretch>
            <a:fillRect/>
          </a:stretch>
        </p:blipFill>
        <p:spPr>
          <a:xfrm>
            <a:off x="5079337" y="745560"/>
            <a:ext cx="3096344" cy="1008112"/>
          </a:xfrm>
          <a:prstGeom prst="rect">
            <a:avLst/>
          </a:prstGeom>
        </p:spPr>
      </p:pic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681356" y="928941"/>
            <a:ext cx="20875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</a:rPr>
              <a:t>频度副词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51384" y="1844824"/>
          <a:ext cx="11233248" cy="459409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376264"/>
                <a:gridCol w="2160240"/>
                <a:gridCol w="6696744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always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总是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表示动作的重复或状态的延续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通常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表示很少有例外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经常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表示动作的重复，但不如 </a:t>
                      </a:r>
                      <a:r>
                        <a:rPr lang="en-US" altLang="zh-CN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usually</a:t>
                      </a: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频繁，中间有间断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sometimes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有时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表示动作偶尔发生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hardly </a:t>
                      </a: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ever</a:t>
                      </a:r>
                      <a:endParaRPr lang="zh-CN" altLang="en-US" sz="32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几乎从不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never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从未</a:t>
                      </a: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32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33" y="188640"/>
            <a:ext cx="3541462" cy="15547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2280667" y="405955"/>
            <a:ext cx="1727200" cy="1584325"/>
          </a:xfrm>
          <a:prstGeom prst="ellipse">
            <a:avLst/>
          </a:pr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100%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2423542" y="2133155"/>
            <a:ext cx="16573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>
                <a:solidFill>
                  <a:srgbClr val="FF0000"/>
                </a:solidFill>
              </a:rPr>
              <a:t>always</a:t>
            </a:r>
            <a:endParaRPr lang="en-US" altLang="zh-CN" sz="3400" b="1">
              <a:solidFill>
                <a:srgbClr val="FF0000"/>
              </a:solidFill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5304855" y="2061717"/>
            <a:ext cx="1727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 dirty="0">
                <a:solidFill>
                  <a:srgbClr val="FF0000"/>
                </a:solidFill>
              </a:rPr>
              <a:t>usually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8256017" y="2061717"/>
            <a:ext cx="15128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>
                <a:solidFill>
                  <a:srgbClr val="FF0000"/>
                </a:solidFill>
              </a:rPr>
              <a:t>often</a:t>
            </a:r>
            <a:endParaRPr lang="en-US" altLang="zh-CN" sz="3400" b="1">
              <a:solidFill>
                <a:srgbClr val="FF0000"/>
              </a:solidFill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063180" y="4436617"/>
            <a:ext cx="24114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>
                <a:solidFill>
                  <a:srgbClr val="FF0000"/>
                </a:solidFill>
              </a:rPr>
              <a:t>sometimes</a:t>
            </a:r>
            <a:endParaRPr lang="en-US" altLang="zh-CN" sz="3400" b="1">
              <a:solidFill>
                <a:srgbClr val="FF0000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4800030" y="4444555"/>
            <a:ext cx="25908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>
                <a:solidFill>
                  <a:srgbClr val="FF0000"/>
                </a:solidFill>
              </a:rPr>
              <a:t>hardly ever</a:t>
            </a:r>
            <a:endParaRPr lang="en-US" altLang="zh-CN" sz="3400" b="1">
              <a:solidFill>
                <a:srgbClr val="FF0000"/>
              </a:solidFill>
            </a:endParaRPr>
          </a:p>
        </p:txBody>
      </p:sp>
      <p:sp>
        <p:nvSpPr>
          <p:cNvPr id="9" name="饼形 8"/>
          <p:cNvSpPr>
            <a:spLocks noChangeArrowheads="1"/>
          </p:cNvSpPr>
          <p:nvPr/>
        </p:nvSpPr>
        <p:spPr bwMode="auto">
          <a:xfrm>
            <a:off x="5160392" y="404366"/>
            <a:ext cx="1728788" cy="1512888"/>
          </a:xfrm>
          <a:custGeom>
            <a:avLst/>
            <a:gdLst>
              <a:gd name="T0" fmla="*/ 2016125 w 2016125"/>
              <a:gd name="T1" fmla="*/ 935831 h 1871662"/>
              <a:gd name="T2" fmla="*/ 1008063 w 2016125"/>
              <a:gd name="T3" fmla="*/ 1871662 h 1871662"/>
              <a:gd name="T4" fmla="*/ 0 w 2016125"/>
              <a:gd name="T5" fmla="*/ 935831 h 1871662"/>
              <a:gd name="T6" fmla="*/ 1008063 w 2016125"/>
              <a:gd name="T7" fmla="*/ 0 h 18716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8 h 1871662"/>
              <a:gd name="T14" fmla="*/ 1720870 w 2016125"/>
              <a:gd name="T15" fmla="*/ 1597564 h 18716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2">
                <a:moveTo>
                  <a:pt x="2016125" y="935831"/>
                </a:moveTo>
                <a:lnTo>
                  <a:pt x="2016125" y="935831"/>
                </a:lnTo>
                <a:cubicBezTo>
                  <a:pt x="2016125" y="1452676"/>
                  <a:pt x="1564799" y="1871662"/>
                  <a:pt x="1008062" y="1871662"/>
                </a:cubicBezTo>
                <a:cubicBezTo>
                  <a:pt x="451324" y="1871662"/>
                  <a:pt x="-1" y="1452676"/>
                  <a:pt x="-1" y="935831"/>
                </a:cubicBezTo>
                <a:cubicBezTo>
                  <a:pt x="-1" y="418985"/>
                  <a:pt x="451324" y="0"/>
                  <a:pt x="1008062" y="0"/>
                </a:cubicBezTo>
                <a:cubicBezTo>
                  <a:pt x="1235623" y="0"/>
                  <a:pt x="1456489" y="71477"/>
                  <a:pt x="1634735" y="202806"/>
                </a:cubicBezTo>
                <a:lnTo>
                  <a:pt x="1008063" y="935831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80%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8111555" y="4436617"/>
            <a:ext cx="12954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b="1">
                <a:solidFill>
                  <a:srgbClr val="FF0000"/>
                </a:solidFill>
              </a:rPr>
              <a:t>never</a:t>
            </a:r>
            <a:endParaRPr lang="en-US" altLang="zh-CN" sz="3400" b="1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968681" y="2925317"/>
            <a:ext cx="1584325" cy="13684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</a:rPr>
              <a:t>0%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饼形 11"/>
          <p:cNvSpPr>
            <a:spLocks noChangeArrowheads="1"/>
          </p:cNvSpPr>
          <p:nvPr/>
        </p:nvSpPr>
        <p:spPr bwMode="auto">
          <a:xfrm>
            <a:off x="7824218" y="404366"/>
            <a:ext cx="1655763" cy="1511300"/>
          </a:xfrm>
          <a:custGeom>
            <a:avLst/>
            <a:gdLst>
              <a:gd name="T0" fmla="*/ 2016125 w 2016125"/>
              <a:gd name="T1" fmla="*/ 935831 h 1871662"/>
              <a:gd name="T2" fmla="*/ 1008063 w 2016125"/>
              <a:gd name="T3" fmla="*/ 1871662 h 1871662"/>
              <a:gd name="T4" fmla="*/ 0 w 2016125"/>
              <a:gd name="T5" fmla="*/ 935831 h 1871662"/>
              <a:gd name="T6" fmla="*/ 1008063 w 2016125"/>
              <a:gd name="T7" fmla="*/ 0 h 18716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8 h 1871662"/>
              <a:gd name="T14" fmla="*/ 1720870 w 2016125"/>
              <a:gd name="T15" fmla="*/ 1597564 h 18716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2">
                <a:moveTo>
                  <a:pt x="2016125" y="935831"/>
                </a:moveTo>
                <a:lnTo>
                  <a:pt x="2016125" y="935831"/>
                </a:lnTo>
                <a:cubicBezTo>
                  <a:pt x="2016125" y="1452676"/>
                  <a:pt x="1564799" y="1871662"/>
                  <a:pt x="1008062" y="1871662"/>
                </a:cubicBezTo>
                <a:cubicBezTo>
                  <a:pt x="451324" y="1871662"/>
                  <a:pt x="-1" y="1452676"/>
                  <a:pt x="-1" y="935831"/>
                </a:cubicBezTo>
                <a:cubicBezTo>
                  <a:pt x="-1" y="418985"/>
                  <a:pt x="451324" y="0"/>
                  <a:pt x="1008062" y="0"/>
                </a:cubicBezTo>
                <a:cubicBezTo>
                  <a:pt x="1235623" y="0"/>
                  <a:pt x="1456489" y="71477"/>
                  <a:pt x="1634735" y="202806"/>
                </a:cubicBezTo>
                <a:lnTo>
                  <a:pt x="1008063" y="935831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60%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饼形 12"/>
          <p:cNvSpPr>
            <a:spLocks noChangeArrowheads="1"/>
          </p:cNvSpPr>
          <p:nvPr/>
        </p:nvSpPr>
        <p:spPr bwMode="auto">
          <a:xfrm>
            <a:off x="2280667" y="2996754"/>
            <a:ext cx="1644650" cy="1498600"/>
          </a:xfrm>
          <a:custGeom>
            <a:avLst/>
            <a:gdLst>
              <a:gd name="T0" fmla="*/ 2016125 w 2016125"/>
              <a:gd name="T1" fmla="*/ 936625 h 1873250"/>
              <a:gd name="T2" fmla="*/ 1008063 w 2016125"/>
              <a:gd name="T3" fmla="*/ 1873250 h 1873250"/>
              <a:gd name="T4" fmla="*/ 0 w 2016125"/>
              <a:gd name="T5" fmla="*/ 936625 h 1873250"/>
              <a:gd name="T6" fmla="*/ 1008063 w 2016125"/>
              <a:gd name="T7" fmla="*/ 0 h 187325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331 h 1873250"/>
              <a:gd name="T14" fmla="*/ 1720870 w 2016125"/>
              <a:gd name="T15" fmla="*/ 1598919 h 1873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3250">
                <a:moveTo>
                  <a:pt x="2016125" y="936625"/>
                </a:moveTo>
                <a:lnTo>
                  <a:pt x="2016125" y="936625"/>
                </a:lnTo>
                <a:cubicBezTo>
                  <a:pt x="2016125" y="1453908"/>
                  <a:pt x="1564799" y="1873250"/>
                  <a:pt x="1008062" y="1873250"/>
                </a:cubicBezTo>
                <a:cubicBezTo>
                  <a:pt x="451324" y="1873250"/>
                  <a:pt x="-1" y="1453908"/>
                  <a:pt x="-1" y="936625"/>
                </a:cubicBezTo>
                <a:cubicBezTo>
                  <a:pt x="-1" y="419341"/>
                  <a:pt x="451324" y="0"/>
                  <a:pt x="1008062" y="0"/>
                </a:cubicBezTo>
                <a:cubicBezTo>
                  <a:pt x="1235765" y="0"/>
                  <a:pt x="1456761" y="71628"/>
                  <a:pt x="1635060" y="203219"/>
                </a:cubicBezTo>
                <a:lnTo>
                  <a:pt x="1008063" y="936625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20%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4" name="饼形 13"/>
          <p:cNvSpPr>
            <a:spLocks noChangeArrowheads="1"/>
          </p:cNvSpPr>
          <p:nvPr/>
        </p:nvSpPr>
        <p:spPr bwMode="auto">
          <a:xfrm>
            <a:off x="5088955" y="2996754"/>
            <a:ext cx="1644650" cy="1498600"/>
          </a:xfrm>
          <a:custGeom>
            <a:avLst/>
            <a:gdLst>
              <a:gd name="T0" fmla="*/ 2016125 w 2016125"/>
              <a:gd name="T1" fmla="*/ 936625 h 1873250"/>
              <a:gd name="T2" fmla="*/ 1008063 w 2016125"/>
              <a:gd name="T3" fmla="*/ 1873250 h 1873250"/>
              <a:gd name="T4" fmla="*/ 0 w 2016125"/>
              <a:gd name="T5" fmla="*/ 936625 h 1873250"/>
              <a:gd name="T6" fmla="*/ 1008063 w 2016125"/>
              <a:gd name="T7" fmla="*/ 0 h 187325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331 h 1873250"/>
              <a:gd name="T14" fmla="*/ 1720870 w 2016125"/>
              <a:gd name="T15" fmla="*/ 1598919 h 1873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3250">
                <a:moveTo>
                  <a:pt x="2016125" y="936625"/>
                </a:moveTo>
                <a:lnTo>
                  <a:pt x="2016125" y="936625"/>
                </a:lnTo>
                <a:cubicBezTo>
                  <a:pt x="2016125" y="1453908"/>
                  <a:pt x="1564799" y="1873250"/>
                  <a:pt x="1008062" y="1873250"/>
                </a:cubicBezTo>
                <a:cubicBezTo>
                  <a:pt x="451324" y="1873250"/>
                  <a:pt x="-1" y="1453908"/>
                  <a:pt x="-1" y="936625"/>
                </a:cubicBezTo>
                <a:cubicBezTo>
                  <a:pt x="-1" y="419341"/>
                  <a:pt x="451324" y="0"/>
                  <a:pt x="1008062" y="0"/>
                </a:cubicBezTo>
                <a:cubicBezTo>
                  <a:pt x="1235765" y="0"/>
                  <a:pt x="1456761" y="71628"/>
                  <a:pt x="1635060" y="203219"/>
                </a:cubicBezTo>
                <a:lnTo>
                  <a:pt x="1008063" y="936625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n-lt"/>
                <a:ea typeface="+mn-ea"/>
              </a:rPr>
              <a:t>＜</a:t>
            </a: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 5%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834431" y="5361735"/>
            <a:ext cx="10153698" cy="117570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solidFill>
                  <a:srgbClr val="9933FF"/>
                </a:solidFill>
              </a:rPr>
              <a:t>提示：</a:t>
            </a:r>
            <a:r>
              <a:rPr lang="zh-CN" altLang="en-US" b="1" dirty="0"/>
              <a:t>频率副词在句中的</a:t>
            </a:r>
            <a:r>
              <a:rPr lang="zh-CN" altLang="en-US" b="1" dirty="0" smtClean="0"/>
              <a:t>位置通常是：</a:t>
            </a:r>
            <a:endParaRPr lang="en-US" altLang="zh-CN" b="1" dirty="0" smtClean="0"/>
          </a:p>
          <a:p>
            <a:pPr eaLnBrk="1" hangingPunct="1">
              <a:lnSpc>
                <a:spcPct val="11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实</a:t>
            </a:r>
            <a:r>
              <a:rPr lang="zh-CN" altLang="en-US" b="1" dirty="0">
                <a:solidFill>
                  <a:srgbClr val="FF0000"/>
                </a:solidFill>
              </a:rPr>
              <a:t>义动词之前，</a:t>
            </a:r>
            <a:r>
              <a:rPr lang="en-US" altLang="zh-CN" b="1" dirty="0">
                <a:solidFill>
                  <a:srgbClr val="FF0000"/>
                </a:solidFill>
              </a:rPr>
              <a:t>be</a:t>
            </a:r>
            <a:r>
              <a:rPr lang="zh-CN" altLang="en-US" b="1" dirty="0">
                <a:solidFill>
                  <a:srgbClr val="FF0000"/>
                </a:solidFill>
              </a:rPr>
              <a:t>动词、助动词或情态动词之后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10" grpId="0"/>
      <p:bldP spid="11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479376" y="1052736"/>
            <a:ext cx="1108923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805180" indent="-8051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842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639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716280" indent="-716280" eaLnBrk="1" hangingPunct="1">
              <a:lnSpc>
                <a:spcPct val="120000"/>
              </a:lnSpc>
            </a:pPr>
            <a:r>
              <a:rPr lang="en-US" altLang="zh-CN" b="1" dirty="0"/>
              <a:t>e.g. It is </a:t>
            </a:r>
            <a:r>
              <a:rPr lang="en-US" altLang="zh-CN" b="1" dirty="0">
                <a:solidFill>
                  <a:srgbClr val="FF0000"/>
                </a:solidFill>
              </a:rPr>
              <a:t>always</a:t>
            </a:r>
            <a:r>
              <a:rPr lang="en-US" altLang="zh-CN" b="1" dirty="0"/>
              <a:t> interesting to watch other people show their talents.</a:t>
            </a:r>
            <a:endParaRPr lang="en-US" altLang="zh-CN" b="1" dirty="0"/>
          </a:p>
          <a:p>
            <a:pPr marL="716280" indent="-716280" eaLnBrk="1" hangingPunct="1">
              <a:lnSpc>
                <a:spcPct val="120000"/>
              </a:lnSpc>
            </a:pPr>
            <a:r>
              <a:rPr lang="en-US" altLang="zh-CN" b="1" dirty="0"/>
              <a:t>       Why do people </a:t>
            </a:r>
            <a:r>
              <a:rPr lang="en-US" altLang="zh-CN" b="1" dirty="0">
                <a:solidFill>
                  <a:srgbClr val="FF0000"/>
                </a:solidFill>
              </a:rPr>
              <a:t>usually</a:t>
            </a:r>
            <a:r>
              <a:rPr lang="en-US" altLang="zh-CN" b="1" dirty="0"/>
              <a:t> make </a:t>
            </a:r>
            <a:r>
              <a:rPr lang="en-US" altLang="zh-CN" b="1" dirty="0" smtClean="0"/>
              <a:t>resolutions(</a:t>
            </a:r>
            <a:r>
              <a:rPr lang="zh-CN" altLang="en-US" b="1" dirty="0" smtClean="0"/>
              <a:t>决心</a:t>
            </a:r>
            <a:r>
              <a:rPr lang="en-US" altLang="zh-CN" b="1" dirty="0" smtClean="0"/>
              <a:t>)? </a:t>
            </a:r>
            <a:endParaRPr lang="en-US" altLang="zh-CN" b="1" dirty="0"/>
          </a:p>
          <a:p>
            <a:pPr marL="716280" indent="-716280" eaLnBrk="1" hangingPunct="1">
              <a:lnSpc>
                <a:spcPct val="120000"/>
              </a:lnSpc>
            </a:pPr>
            <a:r>
              <a:rPr lang="en-US" altLang="zh-CN" b="1" dirty="0"/>
              <a:t>       When we watch movies about the future, we </a:t>
            </a:r>
            <a:r>
              <a:rPr lang="en-US" altLang="zh-CN" b="1" dirty="0">
                <a:solidFill>
                  <a:srgbClr val="FF0000"/>
                </a:solidFill>
              </a:rPr>
              <a:t>sometimes</a:t>
            </a:r>
            <a:r>
              <a:rPr lang="en-US" altLang="zh-CN" b="1" dirty="0"/>
              <a:t> see robots.</a:t>
            </a:r>
            <a:endParaRPr lang="en-US" altLang="zh-CN" b="1" dirty="0"/>
          </a:p>
          <a:p>
            <a:pPr marL="716280" indent="-716280" eaLnBrk="1" hangingPunct="1">
              <a:lnSpc>
                <a:spcPct val="120000"/>
              </a:lnSpc>
            </a:pPr>
            <a:r>
              <a:rPr lang="en-US" altLang="zh-CN" b="1" dirty="0"/>
              <a:t>       They </a:t>
            </a:r>
            <a:r>
              <a:rPr lang="en-US" altLang="zh-CN" b="1" dirty="0">
                <a:solidFill>
                  <a:srgbClr val="FF0000"/>
                </a:solidFill>
              </a:rPr>
              <a:t>hardly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ever</a:t>
            </a:r>
            <a:r>
              <a:rPr lang="en-US" altLang="zh-CN" b="1" dirty="0"/>
              <a:t> watch TV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marL="716280" indent="-716280"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Fewer people will do such jobs in the future because they are boring, but robots will </a:t>
            </a:r>
            <a:r>
              <a:rPr lang="en-US" altLang="zh-CN" b="1" dirty="0" smtClean="0">
                <a:solidFill>
                  <a:srgbClr val="FF0000"/>
                </a:solidFill>
              </a:rPr>
              <a:t>never</a:t>
            </a:r>
            <a:r>
              <a:rPr lang="en-US" altLang="zh-CN" b="1" dirty="0" smtClean="0"/>
              <a:t> get bored.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407368" y="3861048"/>
            <a:ext cx="10657184" cy="180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441325" indent="-441325" eaLnBrk="1" hangingPunct="1">
              <a:lnSpc>
                <a:spcPct val="120000"/>
              </a:lnSpc>
              <a:defRPr b="1"/>
            </a:lvl1pPr>
            <a:lvl2pPr marL="998855" indent="-285750" eaLnBrk="0" hangingPunct="0">
              <a:defRPr sz="3200"/>
            </a:lvl2pPr>
            <a:lvl3pPr marL="1406525" indent="-228600" eaLnBrk="0" hangingPunct="0">
              <a:defRPr sz="3200"/>
            </a:lvl3pPr>
            <a:lvl4pPr marL="1814830" indent="-228600" eaLnBrk="0" hangingPunct="0">
              <a:defRPr sz="3200"/>
            </a:lvl4pPr>
            <a:lvl5pPr marL="2222500" indent="-228600" eaLnBrk="0" hangingPunct="0">
              <a:defRPr sz="3200"/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r>
              <a:rPr lang="en-US" altLang="zh-CN" sz="3200" dirty="0"/>
              <a:t>What … do on weekends? </a:t>
            </a:r>
            <a:r>
              <a:rPr lang="zh-CN" altLang="en-US" sz="3200" dirty="0">
                <a:solidFill>
                  <a:srgbClr val="FF0000"/>
                </a:solidFill>
              </a:rPr>
              <a:t>询问课余活动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smtClean="0"/>
              <a:t>1</a:t>
            </a:r>
            <a:r>
              <a:rPr lang="zh-CN" altLang="en-US" sz="3200" dirty="0" smtClean="0"/>
              <a:t>）答</a:t>
            </a:r>
            <a:r>
              <a:rPr lang="zh-CN" altLang="en-US" sz="3200" dirty="0"/>
              <a:t>语可用频度副词表示活动的频率；</a:t>
            </a:r>
            <a:endParaRPr lang="en-US" altLang="zh-CN" sz="3200" dirty="0"/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）频度副词一般在主语后、实义动词之前。</a:t>
            </a:r>
            <a:endParaRPr lang="zh-CN" altLang="en-US" sz="3200" dirty="0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63352" y="1268760"/>
          <a:ext cx="11449272" cy="223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823"/>
                <a:gridCol w="5833449"/>
              </a:tblGrid>
              <a:tr h="10593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you usually do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weekends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</a:t>
                      </a:r>
                      <a:endParaRPr lang="en-US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US" altLang="zh-CN" sz="3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</a:t>
                      </a:r>
                      <a:r>
                        <a:rPr lang="en-US" altLang="zh-CN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exercise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US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586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they do </a:t>
                      </a: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weekends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</a:t>
                      </a:r>
                      <a:endPara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They </a:t>
                      </a: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often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US" altLang="zh-CN" sz="3200" b="1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586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</a:t>
                      </a:r>
                      <a:r>
                        <a:rPr lang="en-US" altLang="zh-CN" sz="3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do </a:t>
                      </a: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weekends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</a:t>
                      </a:r>
                      <a:endPara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She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sometimes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shopping.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10479" y="3933056"/>
            <a:ext cx="10945216" cy="23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how often    </a:t>
            </a:r>
            <a:r>
              <a:rPr kumimoji="1" lang="zh-CN" altLang="en-US" b="1" dirty="0">
                <a:solidFill>
                  <a:srgbClr val="FF0000"/>
                </a:solidFill>
              </a:rPr>
              <a:t>多久一次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b="1" dirty="0"/>
              <a:t>用于提问</a:t>
            </a:r>
            <a:r>
              <a:rPr lang="zh-CN" altLang="en-US" b="1" dirty="0">
                <a:solidFill>
                  <a:srgbClr val="FF0000"/>
                </a:solidFill>
              </a:rPr>
              <a:t>频率</a:t>
            </a:r>
            <a:r>
              <a:rPr lang="zh-CN" altLang="zh-CN" b="1" dirty="0"/>
              <a:t>的特殊疑问词组。</a:t>
            </a:r>
            <a:endParaRPr lang="en-US" altLang="zh-CN" b="1" dirty="0"/>
          </a:p>
          <a:p>
            <a:pPr marL="0" indent="0" eaLnBrk="1" hangingPunct="1">
              <a:lnSpc>
                <a:spcPct val="120000"/>
              </a:lnSpc>
            </a:pPr>
            <a:r>
              <a:rPr lang="zh-CN" altLang="zh-CN" b="1" dirty="0"/>
              <a:t>其答语应为表</a:t>
            </a:r>
            <a:r>
              <a:rPr lang="zh-CN" altLang="en-US" b="1" dirty="0"/>
              <a:t>示</a:t>
            </a:r>
            <a:r>
              <a:rPr lang="zh-CN" altLang="en-US" b="1" dirty="0">
                <a:solidFill>
                  <a:srgbClr val="FF0000"/>
                </a:solidFill>
              </a:rPr>
              <a:t>频率</a:t>
            </a:r>
            <a:r>
              <a:rPr lang="zh-CN" altLang="zh-CN" b="1" dirty="0">
                <a:solidFill>
                  <a:srgbClr val="FF0000"/>
                </a:solidFill>
              </a:rPr>
              <a:t>的副词或副词词组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marL="0" indent="0" eaLnBrk="1" hangingPunct="1">
              <a:lnSpc>
                <a:spcPct val="120000"/>
              </a:lnSpc>
            </a:pPr>
            <a:r>
              <a:rPr lang="zh-CN" altLang="zh-CN" b="1" dirty="0" smtClean="0"/>
              <a:t>句子</a:t>
            </a:r>
            <a:r>
              <a:rPr lang="zh-CN" altLang="zh-CN" b="1" dirty="0"/>
              <a:t>的时态</a:t>
            </a:r>
            <a:r>
              <a:rPr lang="zh-CN" altLang="en-US" b="1" dirty="0"/>
              <a:t>一般</a:t>
            </a:r>
            <a:r>
              <a:rPr lang="zh-CN" altLang="zh-CN" b="1" dirty="0"/>
              <a:t>是</a:t>
            </a:r>
            <a:r>
              <a:rPr lang="zh-CN" altLang="en-US" b="1" dirty="0">
                <a:solidFill>
                  <a:srgbClr val="FF0000"/>
                </a:solidFill>
              </a:rPr>
              <a:t>一般现在时态</a:t>
            </a:r>
            <a:r>
              <a:rPr lang="zh-CN" altLang="zh-CN" b="1" dirty="0"/>
              <a:t>，也可以是</a:t>
            </a:r>
            <a:r>
              <a:rPr lang="zh-CN" altLang="zh-CN" b="1" dirty="0">
                <a:solidFill>
                  <a:srgbClr val="FF0000"/>
                </a:solidFill>
              </a:rPr>
              <a:t>一般过去时</a:t>
            </a:r>
            <a:r>
              <a:rPr lang="zh-CN" altLang="zh-CN" b="1" dirty="0"/>
              <a:t>。</a:t>
            </a:r>
            <a:endParaRPr lang="en-US" altLang="zh-CN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863752" y="2564904"/>
            <a:ext cx="3672408" cy="1612698"/>
            <a:chOff x="4151784" y="2256982"/>
            <a:chExt cx="3672408" cy="161269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784" y="2256982"/>
              <a:ext cx="3672408" cy="1612698"/>
            </a:xfrm>
            <a:prstGeom prst="rect">
              <a:avLst/>
            </a:prstGeom>
          </p:spPr>
        </p:pic>
        <p:sp>
          <p:nvSpPr>
            <p:cNvPr id="37893" name="Rectangle 12"/>
            <p:cNvSpPr>
              <a:spLocks noChangeArrowheads="1"/>
            </p:cNvSpPr>
            <p:nvPr/>
          </p:nvSpPr>
          <p:spPr bwMode="auto">
            <a:xfrm>
              <a:off x="4655840" y="2746402"/>
              <a:ext cx="2952750" cy="62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3400" b="1" dirty="0">
                  <a:solidFill>
                    <a:srgbClr val="0000FF"/>
                  </a:solidFill>
                </a:rPr>
                <a:t>对频率提问 </a:t>
              </a:r>
              <a:endParaRPr lang="zh-CN" altLang="en-US" sz="34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10479" y="657628"/>
          <a:ext cx="11017224" cy="166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0"/>
                <a:gridCol w="5616624"/>
              </a:tblGrid>
              <a:tr h="747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 do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 go to the movies? </a:t>
                      </a:r>
                      <a:endParaRPr lang="en-US" altLang="zh-CN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movies 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maybe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once a month.</a:t>
                      </a:r>
                      <a:endParaRPr lang="en-US" altLang="zh-CN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5957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 does</a:t>
                      </a: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 watch TV? </a:t>
                      </a:r>
                      <a:endPara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hardly ever 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</a:t>
                      </a:r>
                      <a:r>
                        <a:rPr lang="en-US" altLang="zh-CN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TV</a:t>
                      </a:r>
                      <a:r>
                        <a:rPr lang="en-US" altLang="zh-CN" sz="32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32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622962"/>
            <a:ext cx="11017224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1. Bill </a:t>
            </a:r>
            <a:r>
              <a:rPr lang="en-US" altLang="zh-CN" sz="32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 goes to the cinema.  (</a:t>
            </a:r>
            <a:r>
              <a:rPr lang="zh-CN" altLang="en-US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does Bill go to the cinema?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2. I wash my clothes</a:t>
            </a:r>
            <a:r>
              <a:rPr lang="en-US" altLang="zh-CN" sz="32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 three times a week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.  (</a:t>
            </a:r>
            <a:r>
              <a:rPr lang="zh-CN" altLang="en-US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do you wash your clothes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?</a:t>
            </a:r>
            <a:endParaRPr lang="en-US" altLang="zh-CN" sz="32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3. </a:t>
            </a:r>
            <a:r>
              <a:rPr lang="en-US" altLang="zh-CN" sz="3200" b="1" dirty="0"/>
              <a:t>Peter goes home </a:t>
            </a:r>
            <a:r>
              <a:rPr lang="en-US" altLang="zh-CN" sz="3200" b="1" u="sng" dirty="0"/>
              <a:t>once a week</a:t>
            </a:r>
            <a:r>
              <a:rPr lang="en-US" altLang="zh-CN" sz="3200" b="1" dirty="0" smtClean="0"/>
              <a:t>.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zh-CN" altLang="en-US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_______ </a:t>
            </a:r>
            <a:r>
              <a:rPr lang="en-US" altLang="zh-CN" sz="3200" b="1" dirty="0"/>
              <a:t>_______ _______ Peter _______ home?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4. </a:t>
            </a:r>
            <a:r>
              <a:rPr lang="en-US" altLang="zh-CN" sz="3200" b="1" dirty="0"/>
              <a:t>Eric takes a shower </a:t>
            </a:r>
            <a:r>
              <a:rPr lang="en-US" altLang="zh-CN" sz="3200" b="1" u="sng" dirty="0"/>
              <a:t>every day</a:t>
            </a:r>
            <a:r>
              <a:rPr lang="en-US" altLang="zh-CN" sz="3200" b="1" dirty="0" smtClean="0"/>
              <a:t>.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zh-CN" altLang="en-US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对划线部分提问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_______ </a:t>
            </a:r>
            <a:r>
              <a:rPr lang="en-US" altLang="zh-CN" sz="3200" b="1" dirty="0"/>
              <a:t>_______ _______ Eric _______ a shower</a:t>
            </a:r>
            <a:r>
              <a:rPr lang="en-US" altLang="zh-CN" sz="3200" b="1" dirty="0" smtClean="0"/>
              <a:t>?</a:t>
            </a:r>
            <a:endParaRPr lang="zh-CN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32656"/>
            <a:ext cx="3672408" cy="12903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1464" y="4581128"/>
            <a:ext cx="6649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How      often       does                   </a:t>
            </a:r>
            <a:r>
              <a:rPr lang="en-US" altLang="zh-CN" sz="3200" b="1" dirty="0">
                <a:solidFill>
                  <a:srgbClr val="FF0000"/>
                </a:solidFill>
              </a:rPr>
              <a:t>go 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0724" y="5733256"/>
            <a:ext cx="6649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How       often       does              </a:t>
            </a:r>
            <a:r>
              <a:rPr lang="en-US" altLang="zh-CN" sz="3200" b="1" dirty="0">
                <a:solidFill>
                  <a:srgbClr val="FF0000"/>
                </a:solidFill>
              </a:rPr>
              <a:t>take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34278" y="1105796"/>
            <a:ext cx="11449272" cy="4177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根据语境及括号内所给英文提示语，用完整的句子补全</a:t>
            </a:r>
            <a:r>
              <a:rPr lang="zh-CN" altLang="zh-CN" sz="32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下</a:t>
            </a:r>
            <a:endParaRPr lang="en-US" altLang="zh-CN" sz="3200" b="1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zh-CN" altLang="zh-CN" sz="32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列</a:t>
            </a: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对话。</a:t>
            </a:r>
            <a:endParaRPr lang="zh-CN" altLang="zh-CN" sz="32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1. A: Do they walk to school?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B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: Yes. _________________________________. (every day)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2. A: How often do you have breakfast at home, Jim?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B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: </a:t>
            </a: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_____________________________________________</a:t>
            </a:r>
            <a:endParaRPr lang="en-US" altLang="zh-CN" sz="32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______________________________.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 (usually</a:t>
            </a: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9576" y="2902058"/>
            <a:ext cx="6649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They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walk to school every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day</a:t>
            </a:r>
            <a:endParaRPr lang="zh-CN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4398" y="3984505"/>
            <a:ext cx="10369152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 have breakfast at home / Usually I have breakfast at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home</a:t>
            </a:r>
            <a:endParaRPr lang="zh-CN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7368" y="980728"/>
            <a:ext cx="11449272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3. A: How often does Mr. Steen play sports?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B: _____________________________________. (four times a week)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A: How often does Bert stay up late?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B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: </a:t>
            </a: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32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 __________________________________.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 (sometimes)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5. A: Does Julia go to music classes?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B</a:t>
            </a:r>
            <a:r>
              <a:rPr lang="en-US" altLang="zh-CN" sz="3200" b="1" dirty="0">
                <a:solidFill>
                  <a:srgbClr val="000000"/>
                </a:solidFill>
                <a:cs typeface="Times New Roman" panose="02020603050405020304" pitchFamily="18" charset="0"/>
              </a:rPr>
              <a:t>: No. __________________________________. (never)</a:t>
            </a:r>
            <a:endParaRPr lang="zh-CN" altLang="zh-CN" sz="3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87488" y="1589311"/>
            <a:ext cx="6649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He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plays sports four times a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week</a:t>
            </a:r>
            <a:endParaRPr lang="zh-CN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5480" y="3284984"/>
            <a:ext cx="9793088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He sometimes stays up late / Sometimes he stays up late / He stays up late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sz="32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5560" y="508518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She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 goes to music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classes </a:t>
            </a:r>
            <a:endParaRPr lang="zh-CN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1364" y="3991440"/>
            <a:ext cx="110892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2. </a:t>
            </a:r>
            <a:r>
              <a:rPr lang="en-US" altLang="zh-CN" sz="3200" b="1" dirty="0"/>
              <a:t>You and I are lucky as we’ve ________ had to worry about finding clean water</a:t>
            </a:r>
            <a:r>
              <a:rPr lang="en-US" altLang="zh-CN" sz="3200" b="1" dirty="0" smtClean="0"/>
              <a:t>. </a:t>
            </a:r>
            <a:r>
              <a:rPr lang="en-US" altLang="zh-CN" sz="3200" b="1" dirty="0"/>
              <a:t>(2021</a:t>
            </a:r>
            <a:r>
              <a:rPr lang="zh-CN" altLang="zh-CN" sz="3200" b="1" dirty="0"/>
              <a:t>山东临沂中考</a:t>
            </a:r>
            <a:r>
              <a:rPr lang="en-US" altLang="zh-CN" sz="3200" b="1" dirty="0"/>
              <a:t>)</a:t>
            </a:r>
            <a:endParaRPr lang="zh-CN" altLang="zh-CN" sz="3200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/>
              <a:t>  	A. often   </a:t>
            </a:r>
            <a:r>
              <a:rPr lang="en-US" altLang="zh-CN" sz="3200" b="1" dirty="0" smtClean="0"/>
              <a:t>     </a:t>
            </a:r>
            <a:r>
              <a:rPr lang="en-US" altLang="zh-CN" sz="3200" b="1" dirty="0"/>
              <a:t>	</a:t>
            </a:r>
            <a:r>
              <a:rPr lang="en-US" altLang="zh-CN" sz="3200" b="1" dirty="0" smtClean="0"/>
              <a:t>           B</a:t>
            </a:r>
            <a:r>
              <a:rPr lang="en-US" altLang="zh-CN" sz="3200" b="1" dirty="0"/>
              <a:t>. usually			C. never    </a:t>
            </a:r>
            <a:endParaRPr lang="zh-CN" altLang="zh-CN" sz="3200" b="1" dirty="0"/>
          </a:p>
        </p:txBody>
      </p:sp>
      <p:sp>
        <p:nvSpPr>
          <p:cNvPr id="2" name="矩形 1"/>
          <p:cNvSpPr/>
          <p:nvPr/>
        </p:nvSpPr>
        <p:spPr>
          <a:xfrm>
            <a:off x="371364" y="1975783"/>
            <a:ext cx="110892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1. When </a:t>
            </a:r>
            <a:r>
              <a:rPr lang="en-US" altLang="zh-CN" sz="3200" b="1" dirty="0"/>
              <a:t>you go abroad, _______ forget to bring your passport. (2021</a:t>
            </a:r>
            <a:r>
              <a:rPr lang="zh-CN" altLang="zh-CN" sz="3200" b="1" dirty="0"/>
              <a:t>辽宁盘锦中考</a:t>
            </a:r>
            <a:r>
              <a:rPr lang="en-US" altLang="zh-CN" sz="3200" b="1" dirty="0"/>
              <a:t>)</a:t>
            </a:r>
            <a:endParaRPr lang="zh-CN" altLang="zh-CN" sz="3200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     A</a:t>
            </a:r>
            <a:r>
              <a:rPr lang="en-US" altLang="zh-CN" sz="3200" b="1" dirty="0"/>
              <a:t>. always 	</a:t>
            </a:r>
            <a:r>
              <a:rPr lang="en-US" altLang="zh-CN" sz="3200" b="1" dirty="0" smtClean="0"/>
              <a:t>B</a:t>
            </a:r>
            <a:r>
              <a:rPr lang="en-US" altLang="zh-CN" sz="3200" b="1" dirty="0"/>
              <a:t>. hardly 		</a:t>
            </a:r>
            <a:r>
              <a:rPr lang="en-US" altLang="zh-CN" sz="3200" b="1" dirty="0" smtClean="0"/>
              <a:t>C</a:t>
            </a:r>
            <a:r>
              <a:rPr lang="en-US" altLang="zh-CN" sz="3200" b="1" dirty="0"/>
              <a:t>. never		</a:t>
            </a:r>
            <a:r>
              <a:rPr lang="en-US" altLang="zh-CN" sz="3200" b="1" dirty="0" smtClean="0"/>
              <a:t>D</a:t>
            </a:r>
            <a:r>
              <a:rPr lang="en-US" altLang="zh-CN" sz="3200" b="1" dirty="0"/>
              <a:t>. </a:t>
            </a:r>
            <a:r>
              <a:rPr lang="en-US" altLang="zh-CN" sz="3200" b="1" dirty="0" smtClean="0"/>
              <a:t>sometimes</a:t>
            </a:r>
            <a:endParaRPr lang="en-US" altLang="zh-CN" sz="32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055876" y="2028180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C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6020" y="4055560"/>
            <a:ext cx="58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C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620688"/>
            <a:ext cx="4680520" cy="12798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225714"/>
            <a:ext cx="110892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3</a:t>
            </a:r>
            <a:r>
              <a:rPr lang="en-US" altLang="zh-CN" sz="3200" b="1" dirty="0"/>
              <a:t>. Please be polite and ________ offer your seat to people who need it</a:t>
            </a:r>
            <a:r>
              <a:rPr lang="en-US" altLang="zh-CN" sz="3200" b="1" dirty="0" smtClean="0"/>
              <a:t>.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      (</a:t>
            </a:r>
            <a:r>
              <a:rPr lang="en-US" altLang="zh-CN" sz="3200" b="1" dirty="0"/>
              <a:t>2021</a:t>
            </a:r>
            <a:r>
              <a:rPr lang="zh-CN" altLang="zh-CN" sz="3200" b="1" dirty="0"/>
              <a:t>河北</a:t>
            </a:r>
            <a:r>
              <a:rPr lang="en-US" altLang="zh-CN" sz="3200" b="1" dirty="0"/>
              <a:t>)</a:t>
            </a:r>
            <a:endParaRPr lang="zh-CN" altLang="zh-CN" sz="3200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    A</a:t>
            </a:r>
            <a:r>
              <a:rPr lang="en-US" altLang="zh-CN" sz="3200" b="1" dirty="0"/>
              <a:t>. never	</a:t>
            </a:r>
            <a:r>
              <a:rPr lang="en-US" altLang="zh-CN" sz="3200" b="1" dirty="0" smtClean="0"/>
              <a:t>   B</a:t>
            </a:r>
            <a:r>
              <a:rPr lang="en-US" altLang="zh-CN" sz="3200" b="1" dirty="0"/>
              <a:t>. seldom	</a:t>
            </a:r>
            <a:r>
              <a:rPr lang="en-US" altLang="zh-CN" sz="3200" b="1" dirty="0" smtClean="0"/>
              <a:t>    C</a:t>
            </a:r>
            <a:r>
              <a:rPr lang="en-US" altLang="zh-CN" sz="3200" b="1" dirty="0"/>
              <a:t>. sometimes	</a:t>
            </a:r>
            <a:r>
              <a:rPr lang="en-US" altLang="zh-CN" sz="3200" b="1" dirty="0" smtClean="0"/>
              <a:t>     D</a:t>
            </a:r>
            <a:r>
              <a:rPr lang="en-US" altLang="zh-CN" sz="3200" b="1" dirty="0"/>
              <a:t>. </a:t>
            </a:r>
            <a:r>
              <a:rPr lang="en-US" altLang="zh-CN" sz="3200" b="1" dirty="0" smtClean="0"/>
              <a:t>always</a:t>
            </a:r>
            <a:endParaRPr lang="zh-CN" altLang="zh-CN" sz="3200" b="1" dirty="0"/>
          </a:p>
        </p:txBody>
      </p:sp>
      <p:sp>
        <p:nvSpPr>
          <p:cNvPr id="5" name="矩形 4"/>
          <p:cNvSpPr/>
          <p:nvPr/>
        </p:nvSpPr>
        <p:spPr>
          <a:xfrm>
            <a:off x="551384" y="3212976"/>
            <a:ext cx="1082040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4. </a:t>
            </a:r>
            <a:r>
              <a:rPr lang="zh-CN" altLang="zh-CN" sz="3200" b="1" dirty="0" smtClean="0"/>
              <a:t>完成</a:t>
            </a:r>
            <a:r>
              <a:rPr lang="zh-CN" altLang="zh-CN" sz="3200" b="1" dirty="0"/>
              <a:t>句子 （</a:t>
            </a:r>
            <a:r>
              <a:rPr lang="en-US" altLang="zh-CN" sz="3200" b="1" dirty="0"/>
              <a:t>2021</a:t>
            </a:r>
            <a:r>
              <a:rPr lang="zh-CN" altLang="zh-CN" sz="3200" b="1" dirty="0"/>
              <a:t>湖北襄阳中考）</a:t>
            </a:r>
            <a:endParaRPr lang="en-US" altLang="zh-CN" sz="3200" b="1" dirty="0" smtClean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    </a:t>
            </a:r>
            <a:r>
              <a:rPr lang="zh-CN" altLang="zh-CN" sz="3200" b="1" dirty="0" smtClean="0"/>
              <a:t>她</a:t>
            </a:r>
            <a:r>
              <a:rPr lang="zh-CN" altLang="zh-CN" sz="3200" b="1" dirty="0"/>
              <a:t>每天总是在晚饭后完成她的家庭作业。（</a:t>
            </a:r>
            <a:r>
              <a:rPr lang="en-US" altLang="zh-CN" sz="3200" b="1" dirty="0"/>
              <a:t>finish</a:t>
            </a:r>
            <a:r>
              <a:rPr lang="zh-CN" altLang="zh-CN" sz="3200" b="1" dirty="0"/>
              <a:t>）</a:t>
            </a:r>
            <a:endParaRPr lang="zh-CN" altLang="zh-CN" sz="3200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    She ______________________________</a:t>
            </a:r>
            <a:r>
              <a:rPr lang="en-US" altLang="zh-CN" sz="3200" b="1" dirty="0"/>
              <a:t>after dinner every day. </a:t>
            </a:r>
            <a:endParaRPr lang="zh-CN" altLang="zh-CN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087888" y="1225714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D 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1544" y="443125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always finishes her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homework 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WordArt 4"/>
          <p:cNvSpPr>
            <a:spLocks noChangeArrowheads="1" noChangeShapeType="1" noTextEdit="1"/>
          </p:cNvSpPr>
          <p:nvPr/>
        </p:nvSpPr>
        <p:spPr bwMode="auto">
          <a:xfrm>
            <a:off x="479376" y="1340768"/>
            <a:ext cx="8313738" cy="1800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4800" b="1" kern="10" dirty="0">
                <a:ln w="9525">
                  <a:solidFill>
                    <a:schemeClr val="bg1"/>
                  </a:solidFill>
                  <a:round/>
                </a:ln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en-US" altLang="zh-CN" sz="4800" b="1" kern="10" dirty="0">
              <a:ln w="9525">
                <a:solidFill>
                  <a:schemeClr val="bg1"/>
                </a:solidFill>
                <a:round/>
              </a:ln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800" b="1" kern="10" dirty="0">
                <a:ln w="9525">
                  <a:solidFill>
                    <a:schemeClr val="bg1"/>
                  </a:solidFill>
                  <a:round/>
                </a:ln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How often do you exercise?</a:t>
            </a:r>
            <a:endParaRPr lang="zh-CN" altLang="en-US" sz="4800" b="1" kern="10" dirty="0">
              <a:ln w="9525">
                <a:solidFill>
                  <a:schemeClr val="bg1"/>
                </a:solidFill>
                <a:round/>
              </a:ln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376" y="1772816"/>
            <a:ext cx="11170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sz="3200" b="1" dirty="0" smtClean="0"/>
              <a:t>5. </a:t>
            </a:r>
            <a:r>
              <a:rPr lang="zh-CN" altLang="zh-CN" sz="3200" b="1" dirty="0" smtClean="0"/>
              <a:t>按</a:t>
            </a:r>
            <a:r>
              <a:rPr lang="zh-CN" altLang="zh-CN" sz="3200" b="1" dirty="0"/>
              <a:t>要求完成下面各句。每空一词</a:t>
            </a:r>
            <a:r>
              <a:rPr lang="zh-CN" altLang="zh-CN" sz="3200" b="1" dirty="0" smtClean="0"/>
              <a:t>。</a:t>
            </a:r>
            <a:r>
              <a:rPr lang="en-US" altLang="zh-CN" sz="3200" b="1" dirty="0" smtClean="0"/>
              <a:t>(</a:t>
            </a:r>
            <a:r>
              <a:rPr lang="en-US" altLang="zh-CN" sz="3200" b="1" dirty="0"/>
              <a:t>2021</a:t>
            </a:r>
            <a:r>
              <a:rPr lang="zh-CN" altLang="zh-CN" sz="3200" b="1" dirty="0"/>
              <a:t>四川达州中考</a:t>
            </a:r>
            <a:r>
              <a:rPr lang="en-US" altLang="zh-CN" sz="3200" b="1" dirty="0" smtClean="0"/>
              <a:t>)</a:t>
            </a:r>
            <a:endParaRPr lang="en-US" altLang="zh-CN" sz="3200" b="1" dirty="0" smtClean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/>
              <a:t> </a:t>
            </a:r>
            <a:r>
              <a:rPr lang="en-US" altLang="zh-CN" sz="3200" b="1" dirty="0" smtClean="0"/>
              <a:t>   The </a:t>
            </a:r>
            <a:r>
              <a:rPr lang="en-US" altLang="zh-CN" sz="3200" b="1" dirty="0"/>
              <a:t>woman </a:t>
            </a:r>
            <a:r>
              <a:rPr lang="en-US" altLang="zh-CN" sz="3200" b="1" u="sng" dirty="0"/>
              <a:t>hardly</a:t>
            </a:r>
            <a:r>
              <a:rPr lang="en-US" altLang="zh-CN" sz="3200" b="1" dirty="0"/>
              <a:t> eats meat because of losing weight.</a:t>
            </a:r>
            <a:r>
              <a:rPr lang="zh-CN" altLang="zh-CN" sz="3200" b="1" dirty="0"/>
              <a:t>（对划线部分提问）</a:t>
            </a:r>
            <a:endParaRPr lang="zh-CN" altLang="zh-CN" sz="3200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sz="3200" b="1" dirty="0"/>
              <a:t>    </a:t>
            </a:r>
            <a:r>
              <a:rPr lang="en-US" altLang="zh-CN" sz="3200" b="1" dirty="0" smtClean="0"/>
              <a:t>____________ does </a:t>
            </a:r>
            <a:r>
              <a:rPr lang="en-US" altLang="zh-CN" sz="3200" b="1" dirty="0"/>
              <a:t>the woman eat meat because of losing weight?</a:t>
            </a:r>
            <a:endParaRPr lang="zh-CN" altLang="zh-CN" sz="3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127448" y="3573016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How often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19289" y="5155976"/>
            <a:ext cx="74882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I </a:t>
            </a:r>
            <a:r>
              <a:rPr kumimoji="1" lang="en-US" altLang="zh-CN" b="1" dirty="0">
                <a:solidFill>
                  <a:srgbClr val="FF0000"/>
                </a:solidFill>
              </a:rPr>
              <a:t>usually</a:t>
            </a:r>
            <a:r>
              <a:rPr kumimoji="1" lang="en-US" altLang="zh-CN" b="1" dirty="0"/>
              <a:t> play the guitar on weekends.</a:t>
            </a:r>
            <a:endParaRPr kumimoji="1" lang="en-US" altLang="zh-CN" b="1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9288" y="5805264"/>
            <a:ext cx="82804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I </a:t>
            </a:r>
            <a:r>
              <a:rPr kumimoji="1" lang="en-US" altLang="zh-CN" b="1" dirty="0">
                <a:solidFill>
                  <a:srgbClr val="FF0000"/>
                </a:solidFill>
              </a:rPr>
              <a:t>sometimes</a:t>
            </a:r>
            <a:r>
              <a:rPr kumimoji="1" lang="en-US" altLang="zh-CN" b="1" dirty="0"/>
              <a:t> play the guitar on weekends.</a:t>
            </a:r>
            <a:endParaRPr kumimoji="1" lang="en-US" altLang="zh-CN" b="1" dirty="0"/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892649" y="4448706"/>
            <a:ext cx="79200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always</a:t>
            </a:r>
            <a:r>
              <a:rPr lang="en-US" altLang="zh-CN" b="1" dirty="0"/>
              <a:t> play the guitar on weekends. </a:t>
            </a:r>
            <a:endParaRPr lang="en-US" altLang="zh-CN" b="1" dirty="0"/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3245520" y="261924"/>
            <a:ext cx="6264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0000FF"/>
                </a:solidFill>
              </a:rPr>
              <a:t>比一比，看谁说得又快又好？</a:t>
            </a:r>
            <a:endParaRPr lang="en-US" altLang="zh-CN" sz="3600" b="1" dirty="0">
              <a:solidFill>
                <a:srgbClr val="0000FF"/>
              </a:solidFill>
            </a:endParaRPr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3514425" y="2239742"/>
            <a:ext cx="1800225" cy="1655763"/>
          </a:xfrm>
          <a:prstGeom prst="ellipse">
            <a:avLst/>
          </a:pr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100%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饼形 9"/>
          <p:cNvSpPr>
            <a:spLocks noChangeArrowheads="1"/>
          </p:cNvSpPr>
          <p:nvPr/>
        </p:nvSpPr>
        <p:spPr bwMode="auto">
          <a:xfrm>
            <a:off x="5981004" y="2311180"/>
            <a:ext cx="1798638" cy="1584325"/>
          </a:xfrm>
          <a:custGeom>
            <a:avLst/>
            <a:gdLst>
              <a:gd name="T0" fmla="*/ 2016125 w 2016125"/>
              <a:gd name="T1" fmla="*/ 935831 h 1871662"/>
              <a:gd name="T2" fmla="*/ 1008063 w 2016125"/>
              <a:gd name="T3" fmla="*/ 1871662 h 1871662"/>
              <a:gd name="T4" fmla="*/ 0 w 2016125"/>
              <a:gd name="T5" fmla="*/ 935831 h 1871662"/>
              <a:gd name="T6" fmla="*/ 1008063 w 2016125"/>
              <a:gd name="T7" fmla="*/ 0 h 18716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8 h 1871662"/>
              <a:gd name="T14" fmla="*/ 1720870 w 2016125"/>
              <a:gd name="T15" fmla="*/ 1597564 h 18716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2">
                <a:moveTo>
                  <a:pt x="2016125" y="935831"/>
                </a:moveTo>
                <a:lnTo>
                  <a:pt x="2016125" y="935831"/>
                </a:lnTo>
                <a:cubicBezTo>
                  <a:pt x="2016125" y="1452676"/>
                  <a:pt x="1564799" y="1871662"/>
                  <a:pt x="1008062" y="1871662"/>
                </a:cubicBezTo>
                <a:cubicBezTo>
                  <a:pt x="451324" y="1871662"/>
                  <a:pt x="-1" y="1452676"/>
                  <a:pt x="-1" y="935831"/>
                </a:cubicBezTo>
                <a:cubicBezTo>
                  <a:pt x="-1" y="418985"/>
                  <a:pt x="451324" y="0"/>
                  <a:pt x="1008062" y="0"/>
                </a:cubicBezTo>
                <a:cubicBezTo>
                  <a:pt x="1235623" y="0"/>
                  <a:pt x="1456489" y="71477"/>
                  <a:pt x="1634735" y="202806"/>
                </a:cubicBezTo>
                <a:lnTo>
                  <a:pt x="1008063" y="935831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80%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饼形 12"/>
          <p:cNvSpPr>
            <a:spLocks noChangeArrowheads="1"/>
          </p:cNvSpPr>
          <p:nvPr/>
        </p:nvSpPr>
        <p:spPr bwMode="auto">
          <a:xfrm>
            <a:off x="8543132" y="2250853"/>
            <a:ext cx="1728788" cy="1655763"/>
          </a:xfrm>
          <a:custGeom>
            <a:avLst/>
            <a:gdLst>
              <a:gd name="T0" fmla="*/ 2016125 w 2016125"/>
              <a:gd name="T1" fmla="*/ 935831 h 1871662"/>
              <a:gd name="T2" fmla="*/ 1008063 w 2016125"/>
              <a:gd name="T3" fmla="*/ 1871662 h 1871662"/>
              <a:gd name="T4" fmla="*/ 0 w 2016125"/>
              <a:gd name="T5" fmla="*/ 935831 h 1871662"/>
              <a:gd name="T6" fmla="*/ 1008063 w 2016125"/>
              <a:gd name="T7" fmla="*/ 0 h 1871662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8 h 1871662"/>
              <a:gd name="T14" fmla="*/ 1720870 w 2016125"/>
              <a:gd name="T15" fmla="*/ 1597564 h 18716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2">
                <a:moveTo>
                  <a:pt x="2016125" y="935831"/>
                </a:moveTo>
                <a:lnTo>
                  <a:pt x="2016125" y="935831"/>
                </a:lnTo>
                <a:cubicBezTo>
                  <a:pt x="2016125" y="1452676"/>
                  <a:pt x="1564799" y="1871662"/>
                  <a:pt x="1008062" y="1871662"/>
                </a:cubicBezTo>
                <a:cubicBezTo>
                  <a:pt x="451324" y="1871662"/>
                  <a:pt x="-1" y="1452676"/>
                  <a:pt x="-1" y="935831"/>
                </a:cubicBezTo>
                <a:cubicBezTo>
                  <a:pt x="-1" y="418985"/>
                  <a:pt x="451324" y="0"/>
                  <a:pt x="1008062" y="0"/>
                </a:cubicBezTo>
                <a:cubicBezTo>
                  <a:pt x="1235623" y="0"/>
                  <a:pt x="1456489" y="71477"/>
                  <a:pt x="1634735" y="202806"/>
                </a:cubicBezTo>
                <a:lnTo>
                  <a:pt x="1008063" y="935831"/>
                </a:lnTo>
                <a:close/>
              </a:path>
            </a:pathLst>
          </a:custGeom>
          <a:solidFill>
            <a:srgbClr val="33CCCC">
              <a:alpha val="82001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20%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2" y="264312"/>
            <a:ext cx="2396740" cy="1497025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475532" y="1120726"/>
            <a:ext cx="5788820" cy="68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What do you do on weekends?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00" y="1629425"/>
            <a:ext cx="2094272" cy="28450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198" grpId="0"/>
      <p:bldP spid="9" grpId="0" animBg="1"/>
      <p:bldP spid="10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452316" y="4082601"/>
            <a:ext cx="6913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I </a:t>
            </a:r>
            <a:r>
              <a:rPr kumimoji="1" lang="en-US" altLang="zh-CN" b="1" dirty="0">
                <a:solidFill>
                  <a:srgbClr val="FF0000"/>
                </a:solidFill>
              </a:rPr>
              <a:t>sometimes</a:t>
            </a:r>
            <a:r>
              <a:rPr kumimoji="1" lang="en-US" altLang="zh-CN" b="1" dirty="0"/>
              <a:t> exercise on weekends. </a:t>
            </a:r>
            <a:endParaRPr kumimoji="1" lang="en-US" altLang="zh-CN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452317" y="4874764"/>
            <a:ext cx="73802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I </a:t>
            </a:r>
            <a:r>
              <a:rPr kumimoji="1" lang="en-US" altLang="zh-CN" b="1" dirty="0">
                <a:solidFill>
                  <a:srgbClr val="FF0000"/>
                </a:solidFill>
              </a:rPr>
              <a:t>hardly ever</a:t>
            </a:r>
            <a:r>
              <a:rPr kumimoji="1" lang="en-US" altLang="zh-CN" b="1" dirty="0"/>
              <a:t> exercise on weekends.</a:t>
            </a:r>
            <a:endParaRPr kumimoji="1" lang="en-US" altLang="zh-CN" b="1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452317" y="5705672"/>
            <a:ext cx="6480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I </a:t>
            </a:r>
            <a:r>
              <a:rPr kumimoji="1" lang="en-US" altLang="zh-CN" b="1" dirty="0">
                <a:solidFill>
                  <a:srgbClr val="FF0000"/>
                </a:solidFill>
              </a:rPr>
              <a:t>never</a:t>
            </a:r>
            <a:r>
              <a:rPr kumimoji="1" lang="en-US" altLang="zh-CN" b="1" dirty="0"/>
              <a:t> exercise on weekends.</a:t>
            </a:r>
            <a:endParaRPr kumimoji="1" lang="en-US" altLang="zh-CN" b="1" dirty="0"/>
          </a:p>
        </p:txBody>
      </p:sp>
      <p:sp>
        <p:nvSpPr>
          <p:cNvPr id="9" name="饼形 8"/>
          <p:cNvSpPr>
            <a:spLocks noChangeArrowheads="1"/>
          </p:cNvSpPr>
          <p:nvPr/>
        </p:nvSpPr>
        <p:spPr bwMode="auto">
          <a:xfrm>
            <a:off x="4350173" y="1887254"/>
            <a:ext cx="1792287" cy="1724025"/>
          </a:xfrm>
          <a:custGeom>
            <a:avLst/>
            <a:gdLst>
              <a:gd name="T0" fmla="*/ 2016125 w 2016125"/>
              <a:gd name="T1" fmla="*/ 935832 h 1871663"/>
              <a:gd name="T2" fmla="*/ 1008063 w 2016125"/>
              <a:gd name="T3" fmla="*/ 1871663 h 1871663"/>
              <a:gd name="T4" fmla="*/ 0 w 2016125"/>
              <a:gd name="T5" fmla="*/ 935832 h 1871663"/>
              <a:gd name="T6" fmla="*/ 1008063 w 2016125"/>
              <a:gd name="T7" fmla="*/ 0 h 187166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9 h 1871663"/>
              <a:gd name="T14" fmla="*/ 1720870 w 2016125"/>
              <a:gd name="T15" fmla="*/ 1597564 h 18716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3">
                <a:moveTo>
                  <a:pt x="2016125" y="935832"/>
                </a:moveTo>
                <a:lnTo>
                  <a:pt x="2016125" y="935832"/>
                </a:lnTo>
                <a:cubicBezTo>
                  <a:pt x="2016125" y="1452677"/>
                  <a:pt x="1564799" y="1871664"/>
                  <a:pt x="1008062" y="1871664"/>
                </a:cubicBezTo>
                <a:cubicBezTo>
                  <a:pt x="451324" y="1871664"/>
                  <a:pt x="-1" y="1452677"/>
                  <a:pt x="-1" y="935832"/>
                </a:cubicBezTo>
                <a:cubicBezTo>
                  <a:pt x="-1" y="418986"/>
                  <a:pt x="451324" y="0"/>
                  <a:pt x="1008062" y="0"/>
                </a:cubicBezTo>
                <a:cubicBezTo>
                  <a:pt x="1235622" y="0"/>
                  <a:pt x="1456489" y="71477"/>
                  <a:pt x="1634734" y="202807"/>
                </a:cubicBezTo>
                <a:lnTo>
                  <a:pt x="1008063" y="935832"/>
                </a:lnTo>
                <a:close/>
              </a:path>
            </a:pathLst>
          </a:custGeom>
          <a:solidFill>
            <a:srgbClr val="33CCCC">
              <a:alpha val="77000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≥ 20%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969004" y="1887254"/>
            <a:ext cx="1727200" cy="16827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0000"/>
                </a:solidFill>
              </a:rPr>
              <a:t>0%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饼形 11"/>
          <p:cNvSpPr>
            <a:spLocks noChangeArrowheads="1"/>
          </p:cNvSpPr>
          <p:nvPr/>
        </p:nvSpPr>
        <p:spPr bwMode="auto">
          <a:xfrm>
            <a:off x="6612360" y="1809037"/>
            <a:ext cx="1792288" cy="1724025"/>
          </a:xfrm>
          <a:custGeom>
            <a:avLst/>
            <a:gdLst>
              <a:gd name="T0" fmla="*/ 2016125 w 2016125"/>
              <a:gd name="T1" fmla="*/ 935832 h 1871663"/>
              <a:gd name="T2" fmla="*/ 1008063 w 2016125"/>
              <a:gd name="T3" fmla="*/ 1871663 h 1871663"/>
              <a:gd name="T4" fmla="*/ 0 w 2016125"/>
              <a:gd name="T5" fmla="*/ 935832 h 1871663"/>
              <a:gd name="T6" fmla="*/ 1008063 w 2016125"/>
              <a:gd name="T7" fmla="*/ 0 h 187166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295255 w 2016125"/>
              <a:gd name="T13" fmla="*/ 274099 h 1871663"/>
              <a:gd name="T14" fmla="*/ 1720870 w 2016125"/>
              <a:gd name="T15" fmla="*/ 1597564 h 18716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125" h="1871663">
                <a:moveTo>
                  <a:pt x="2016125" y="935832"/>
                </a:moveTo>
                <a:lnTo>
                  <a:pt x="2016125" y="935832"/>
                </a:lnTo>
                <a:cubicBezTo>
                  <a:pt x="2016125" y="1452677"/>
                  <a:pt x="1564799" y="1871664"/>
                  <a:pt x="1008062" y="1871664"/>
                </a:cubicBezTo>
                <a:cubicBezTo>
                  <a:pt x="451324" y="1871664"/>
                  <a:pt x="-1" y="1452677"/>
                  <a:pt x="-1" y="935832"/>
                </a:cubicBezTo>
                <a:cubicBezTo>
                  <a:pt x="-1" y="418986"/>
                  <a:pt x="451324" y="0"/>
                  <a:pt x="1008062" y="0"/>
                </a:cubicBezTo>
                <a:cubicBezTo>
                  <a:pt x="1235622" y="0"/>
                  <a:pt x="1456489" y="71477"/>
                  <a:pt x="1634734" y="202807"/>
                </a:cubicBezTo>
                <a:lnTo>
                  <a:pt x="1008063" y="935832"/>
                </a:lnTo>
                <a:close/>
              </a:path>
            </a:pathLst>
          </a:custGeom>
          <a:solidFill>
            <a:srgbClr val="33CCCC">
              <a:alpha val="77000"/>
            </a:srgbClr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n-lt"/>
                <a:ea typeface="+mn-ea"/>
              </a:rPr>
              <a:t>＜</a:t>
            </a:r>
            <a:r>
              <a:rPr lang="en-US" altLang="zh-CN" sz="3200" b="1" dirty="0">
                <a:solidFill>
                  <a:srgbClr val="FF0000"/>
                </a:solidFill>
                <a:latin typeface="+mn-lt"/>
                <a:ea typeface="+mn-ea"/>
              </a:rPr>
              <a:t> 5%</a:t>
            </a:r>
            <a:endParaRPr lang="zh-CN" alt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2" y="1834059"/>
            <a:ext cx="3121521" cy="1751740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797994" y="671621"/>
            <a:ext cx="5788820" cy="68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What do you do on weekends?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9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79" y="2887191"/>
            <a:ext cx="1791357" cy="2466976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1186717" y="1867318"/>
            <a:ext cx="5256732" cy="1368425"/>
          </a:xfrm>
          <a:prstGeom prst="wedgeRoundRectCallout">
            <a:avLst>
              <a:gd name="adj1" fmla="val 45069"/>
              <a:gd name="adj2" fmla="val 64352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How often do you help with housework?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748935" y="2276451"/>
            <a:ext cx="1300162" cy="619125"/>
          </a:xfrm>
          <a:prstGeom prst="wedgeRoundRectCallout">
            <a:avLst>
              <a:gd name="adj1" fmla="val -48778"/>
              <a:gd name="adj2" fmla="val 12051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I…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510827" y="4669954"/>
            <a:ext cx="4608512" cy="1368425"/>
          </a:xfrm>
          <a:prstGeom prst="wedgeRoundRectCallout">
            <a:avLst>
              <a:gd name="adj1" fmla="val 38077"/>
              <a:gd name="adj2" fmla="val -84653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What do you usually do on weekends?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8328373" y="5156175"/>
            <a:ext cx="1223963" cy="647700"/>
          </a:xfrm>
          <a:prstGeom prst="wedgeRoundRectCallout">
            <a:avLst>
              <a:gd name="adj1" fmla="val -75421"/>
              <a:gd name="adj2" fmla="val -14755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I …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pic>
        <p:nvPicPr>
          <p:cNvPr id="15371" name="Picture 11" descr="Pair work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620688"/>
            <a:ext cx="3960812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1199456" y="1558505"/>
            <a:ext cx="5582642" cy="648394"/>
          </a:xfrm>
          <a:prstGeom prst="wedgeRoundRectCallout">
            <a:avLst>
              <a:gd name="adj1" fmla="val 36201"/>
              <a:gd name="adj2" fmla="val 76735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How often does </a:t>
            </a:r>
            <a:r>
              <a:rPr lang="en-US" altLang="zh-CN" b="1" dirty="0" smtClean="0">
                <a:cs typeface="Times New Roman" panose="02020603050405020304" pitchFamily="18" charset="0"/>
              </a:rPr>
              <a:t>Alice </a:t>
            </a:r>
            <a:r>
              <a:rPr lang="en-US" altLang="zh-CN" b="1" dirty="0">
                <a:cs typeface="Times New Roman" panose="02020603050405020304" pitchFamily="18" charset="0"/>
              </a:rPr>
              <a:t>exercise?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606730" y="1484586"/>
            <a:ext cx="1797050" cy="722313"/>
          </a:xfrm>
          <a:prstGeom prst="wedgeRoundRectCallout">
            <a:avLst>
              <a:gd name="adj1" fmla="val -37014"/>
              <a:gd name="adj2" fmla="val 108023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She ... 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775520" y="4881862"/>
            <a:ext cx="4718546" cy="1080144"/>
          </a:xfrm>
          <a:prstGeom prst="wedgeRoundRectCallout">
            <a:avLst>
              <a:gd name="adj1" fmla="val 29395"/>
              <a:gd name="adj2" fmla="val -77715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What does your cousin do after school?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894068" y="5372373"/>
            <a:ext cx="1514475" cy="722312"/>
          </a:xfrm>
          <a:prstGeom prst="wedgeRoundRectCallout">
            <a:avLst>
              <a:gd name="adj1" fmla="val -34278"/>
              <a:gd name="adj2" fmla="val -105606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>
                <a:cs typeface="Times New Roman" panose="02020603050405020304" pitchFamily="18" charset="0"/>
              </a:rPr>
              <a:t>He ... 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922" y="2340734"/>
            <a:ext cx="2780928" cy="27809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2"/>
          <p:cNvSpPr>
            <a:spLocks noChangeArrowheads="1"/>
          </p:cNvSpPr>
          <p:nvPr/>
        </p:nvSpPr>
        <p:spPr bwMode="auto">
          <a:xfrm>
            <a:off x="1760487" y="2564903"/>
            <a:ext cx="9649072" cy="251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What can you do to improve your English? Add more things to the chart. Then ask your classmates the questions and find the best English student.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45" name="Picture 37" descr="Group work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267915"/>
            <a:ext cx="4824413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564903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70" name="Group 38"/>
          <p:cNvGraphicFramePr>
            <a:graphicFrameLocks noGrp="1"/>
          </p:cNvGraphicFramePr>
          <p:nvPr/>
        </p:nvGraphicFramePr>
        <p:xfrm>
          <a:off x="1343472" y="548680"/>
          <a:ext cx="9217024" cy="4352544"/>
        </p:xfrm>
        <a:graphic>
          <a:graphicData uri="http://schemas.openxmlformats.org/drawingml/2006/table">
            <a:tbl>
              <a:tblPr/>
              <a:tblGrid>
                <a:gridCol w="4364154"/>
                <a:gridCol w="2205226"/>
                <a:gridCol w="2647644"/>
              </a:tblGrid>
              <a:tr h="50827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33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How often do you…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933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9933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33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Frequency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9933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03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 English books?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 Ying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639616" y="4941168"/>
            <a:ext cx="8280920" cy="127419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 dirty="0">
                <a:cs typeface="Times New Roman" panose="02020603050405020304" pitchFamily="18" charset="0"/>
              </a:rPr>
              <a:t>A: 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How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 </a:t>
            </a:r>
            <a:r>
              <a:rPr lang="en-US" altLang="zh-CN" sz="3200" b="1" dirty="0">
                <a:cs typeface="Times New Roman" panose="02020603050405020304" pitchFamily="18" charset="0"/>
              </a:rPr>
              <a:t>do you read English </a:t>
            </a:r>
            <a:r>
              <a:rPr lang="en-US" altLang="zh-CN" sz="3200" b="1" dirty="0" smtClean="0">
                <a:cs typeface="Times New Roman" panose="02020603050405020304" pitchFamily="18" charset="0"/>
              </a:rPr>
              <a:t>books?</a:t>
            </a:r>
            <a:endParaRPr lang="en-US" altLang="zh-CN" sz="3200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cs typeface="Times New Roman" panose="02020603050405020304" pitchFamily="18" charset="0"/>
              </a:rPr>
              <a:t>B: I </a:t>
            </a:r>
            <a:r>
              <a:rPr lang="en-US" altLang="zh-CN" sz="3200" b="1" dirty="0">
                <a:cs typeface="Times New Roman" panose="02020603050405020304" pitchFamily="18" charset="0"/>
              </a:rPr>
              <a:t>read English books about </a:t>
            </a: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 a week</a:t>
            </a:r>
            <a:r>
              <a:rPr lang="en-US" altLang="zh-CN" sz="3200" b="1" dirty="0" smtClean="0">
                <a:cs typeface="Times New Roman" panose="02020603050405020304" pitchFamily="18" charset="0"/>
              </a:rPr>
              <a:t>.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835873"/>
            <a:ext cx="1484784" cy="14847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00" name="Group 44"/>
          <p:cNvGraphicFramePr>
            <a:graphicFrameLocks noGrp="1"/>
          </p:cNvGraphicFramePr>
          <p:nvPr/>
        </p:nvGraphicFramePr>
        <p:xfrm>
          <a:off x="1703512" y="1196752"/>
          <a:ext cx="8893175" cy="4606928"/>
        </p:xfrm>
        <a:graphic>
          <a:graphicData uri="http://schemas.openxmlformats.org/drawingml/2006/table">
            <a:tbl>
              <a:tblPr/>
              <a:tblGrid>
                <a:gridCol w="4211638"/>
                <a:gridCol w="2127250"/>
                <a:gridCol w="2554287"/>
              </a:tblGrid>
              <a:tr h="73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How often do you…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Names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Frequency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 English books?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 Ying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7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7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1703511" y="4365402"/>
            <a:ext cx="41402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CC00CC"/>
                </a:solidFill>
                <a:cs typeface="Times New Roman" panose="02020603050405020304" pitchFamily="18" charset="0"/>
              </a:rPr>
              <a:t>write to a pen pal</a:t>
            </a:r>
            <a:endParaRPr lang="en-US" altLang="zh-CN" b="1">
              <a:solidFill>
                <a:srgbClr val="CC00CC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703511" y="3573240"/>
            <a:ext cx="41402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CC00CC"/>
                </a:solidFill>
                <a:cs typeface="Times New Roman" panose="02020603050405020304" pitchFamily="18" charset="0"/>
              </a:rPr>
              <a:t>watch English movies</a:t>
            </a:r>
            <a:endParaRPr lang="en-US" altLang="zh-CN" b="1" dirty="0">
              <a:solidFill>
                <a:srgbClr val="CC00CC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1703511" y="2781077"/>
            <a:ext cx="37798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CC00CC"/>
                </a:solidFill>
                <a:cs typeface="Times New Roman" panose="02020603050405020304" pitchFamily="18" charset="0"/>
              </a:rPr>
              <a:t>go to English club</a:t>
            </a:r>
            <a:endParaRPr lang="en-US" altLang="zh-CN" b="1">
              <a:solidFill>
                <a:srgbClr val="CC00CC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5988174" y="3573016"/>
            <a:ext cx="19431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Su Lei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5915150" y="2781077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Hu Tao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8075736" y="3573240"/>
            <a:ext cx="2413000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</a:rPr>
              <a:t>once a week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23100" y="5085184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Hu Tao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988174" y="4365104"/>
            <a:ext cx="1655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Ma Li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8039224" y="2780928"/>
            <a:ext cx="26273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 a week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1703511" y="5086127"/>
            <a:ext cx="41402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CC00CC"/>
                </a:solidFill>
                <a:cs typeface="Times New Roman" panose="02020603050405020304" pitchFamily="18" charset="0"/>
              </a:rPr>
              <a:t>keep an English diary</a:t>
            </a:r>
            <a:endParaRPr lang="en-US" altLang="zh-CN" b="1">
              <a:solidFill>
                <a:srgbClr val="CC00CC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8112249" y="5084540"/>
            <a:ext cx="2449512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</a:rPr>
              <a:t>every day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8039225" y="4365402"/>
            <a:ext cx="27003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twice a month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49080"/>
            <a:ext cx="2257425" cy="2257425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39616" y="1700808"/>
            <a:ext cx="853281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/>
              <a:t>Lin Ying reads English books </a:t>
            </a:r>
            <a:r>
              <a:rPr lang="en-US" altLang="zh-CN" b="1" dirty="0">
                <a:solidFill>
                  <a:srgbClr val="FF0000"/>
                </a:solidFill>
              </a:rPr>
              <a:t>twice a week</a:t>
            </a:r>
            <a:r>
              <a:rPr lang="en-US" altLang="zh-CN" b="1" dirty="0"/>
              <a:t>.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b="1" dirty="0" smtClean="0"/>
              <a:t>Hu </a:t>
            </a:r>
            <a:r>
              <a:rPr lang="en-US" altLang="zh-CN" b="1" dirty="0"/>
              <a:t>Tao goes to English Club </a:t>
            </a:r>
            <a:r>
              <a:rPr lang="en-US" altLang="zh-CN" b="1" dirty="0">
                <a:solidFill>
                  <a:srgbClr val="FF0000"/>
                </a:solidFill>
              </a:rPr>
              <a:t>twice a week</a:t>
            </a:r>
            <a:r>
              <a:rPr lang="en-US" altLang="zh-CN" b="1" dirty="0"/>
              <a:t>.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b="1" dirty="0" smtClean="0"/>
              <a:t>Su </a:t>
            </a:r>
            <a:r>
              <a:rPr lang="en-US" altLang="zh-CN" b="1" dirty="0"/>
              <a:t>Lei watches English movies </a:t>
            </a:r>
            <a:r>
              <a:rPr lang="en-US" altLang="zh-CN" b="1" dirty="0">
                <a:solidFill>
                  <a:srgbClr val="FF0000"/>
                </a:solidFill>
              </a:rPr>
              <a:t>once a week</a:t>
            </a:r>
            <a:r>
              <a:rPr lang="en-US" altLang="zh-CN" b="1" dirty="0"/>
              <a:t>. </a:t>
            </a:r>
            <a:endParaRPr lang="en-US" altLang="zh-CN" b="1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b="1" dirty="0" smtClean="0"/>
              <a:t>Ma </a:t>
            </a:r>
            <a:r>
              <a:rPr lang="en-US" altLang="zh-CN" b="1" dirty="0"/>
              <a:t>Li writes to a pen pal </a:t>
            </a:r>
            <a:r>
              <a:rPr lang="en-US" altLang="zh-CN" b="1" dirty="0">
                <a:solidFill>
                  <a:srgbClr val="FF0000"/>
                </a:solidFill>
              </a:rPr>
              <a:t>twice a month</a:t>
            </a:r>
            <a:r>
              <a:rPr lang="en-US" altLang="zh-CN" b="1" dirty="0"/>
              <a:t>. 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b="1" dirty="0"/>
              <a:t>Hu Tao keeps an English diary </a:t>
            </a:r>
            <a:r>
              <a:rPr lang="en-US" altLang="zh-CN" b="1" dirty="0">
                <a:solidFill>
                  <a:srgbClr val="FF0000"/>
                </a:solidFill>
              </a:rPr>
              <a:t>every day</a:t>
            </a:r>
            <a:r>
              <a:rPr lang="en-US" altLang="zh-CN" b="1" dirty="0"/>
              <a:t>. 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b="1" dirty="0"/>
              <a:t>I think Hu Tao is the best English student.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620688"/>
            <a:ext cx="3273088" cy="10801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695400" y="1545792"/>
            <a:ext cx="10729192" cy="42484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I </a:t>
            </a:r>
            <a:r>
              <a:rPr lang="en-US" altLang="zh-CN" b="1" dirty="0">
                <a:cs typeface="Times New Roman" panose="02020603050405020304" pitchFamily="18" charset="0"/>
              </a:rPr>
              <a:t>go to the movies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maybe</a:t>
            </a:r>
            <a:r>
              <a:rPr lang="en-US" altLang="zh-CN" b="1" dirty="0">
                <a:cs typeface="Times New Roman" panose="02020603050405020304" pitchFamily="18" charset="0"/>
              </a:rPr>
              <a:t> once a month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我</a:t>
            </a:r>
            <a:r>
              <a:rPr lang="zh-CN" altLang="en-US" b="1" dirty="0"/>
              <a:t>可能一个月去看一</a:t>
            </a:r>
            <a:r>
              <a:rPr lang="zh-CN" altLang="en-US" b="1" dirty="0" smtClean="0"/>
              <a:t>次电影。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maybe </a:t>
            </a:r>
            <a:r>
              <a:rPr lang="en-US" altLang="zh-CN" b="1" i="1" dirty="0">
                <a:solidFill>
                  <a:srgbClr val="FF0000"/>
                </a:solidFill>
              </a:rPr>
              <a:t>adv.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大概；或许；可能</a:t>
            </a:r>
            <a:r>
              <a:rPr lang="zh-CN" altLang="en-US" b="1" dirty="0"/>
              <a:t>  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</a:t>
            </a:r>
            <a:r>
              <a:rPr lang="zh-CN" altLang="en-US" b="1" dirty="0">
                <a:cs typeface="Times New Roman" panose="02020603050405020304" pitchFamily="18" charset="0"/>
              </a:rPr>
              <a:t>可与“</a:t>
            </a:r>
            <a:r>
              <a:rPr lang="en-US" altLang="zh-CN" b="1" dirty="0">
                <a:cs typeface="Times New Roman" panose="02020603050405020304" pitchFamily="18" charset="0"/>
              </a:rPr>
              <a:t>may+</a:t>
            </a:r>
            <a:r>
              <a:rPr lang="zh-CN" altLang="en-US" b="1" dirty="0">
                <a:cs typeface="Times New Roman" panose="02020603050405020304" pitchFamily="18" charset="0"/>
              </a:rPr>
              <a:t>动词原形”相互转换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e.g. </a:t>
            </a:r>
            <a:r>
              <a:rPr lang="en-US" altLang="zh-CN" b="1" dirty="0">
                <a:solidFill>
                  <a:srgbClr val="FF0000"/>
                </a:solidFill>
              </a:rPr>
              <a:t>Maybe</a:t>
            </a:r>
            <a:r>
              <a:rPr lang="en-US" altLang="zh-CN" b="1" dirty="0"/>
              <a:t> you are right. </a:t>
            </a:r>
            <a:r>
              <a:rPr lang="en-US" altLang="zh-CN" b="1" dirty="0" smtClean="0"/>
              <a:t>  = </a:t>
            </a:r>
            <a:r>
              <a:rPr lang="en-US" altLang="zh-CN" b="1" dirty="0"/>
              <a:t>You </a:t>
            </a:r>
            <a:r>
              <a:rPr lang="en-US" altLang="zh-CN" b="1" dirty="0">
                <a:solidFill>
                  <a:srgbClr val="FF0000"/>
                </a:solidFill>
              </a:rPr>
              <a:t>may be</a:t>
            </a:r>
            <a:r>
              <a:rPr lang="en-US" altLang="zh-CN" b="1" dirty="0"/>
              <a:t> right.</a:t>
            </a:r>
            <a:endParaRPr lang="en-US" altLang="zh-CN" b="1" dirty="0"/>
          </a:p>
          <a:p>
            <a:pPr marL="1165225" indent="-1165225" eaLnBrk="1" hangingPunct="1">
              <a:lnSpc>
                <a:spcPct val="120000"/>
              </a:lnSpc>
            </a:pPr>
            <a:r>
              <a:rPr lang="en-US" altLang="zh-CN" b="1" dirty="0"/>
              <a:t>          </a:t>
            </a:r>
            <a:r>
              <a:rPr lang="en-US" altLang="zh-CN" b="1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Maybe</a:t>
            </a:r>
            <a:r>
              <a:rPr lang="en-US" altLang="zh-CN" b="1" dirty="0" smtClean="0"/>
              <a:t> </a:t>
            </a:r>
            <a:r>
              <a:rPr lang="en-US" altLang="zh-CN" b="1" dirty="0"/>
              <a:t>Mary will stay at home this afternoon. </a:t>
            </a:r>
            <a:endParaRPr lang="en-US" altLang="zh-CN" b="1" dirty="0"/>
          </a:p>
          <a:p>
            <a:pPr marL="1165225" indent="-1165225" eaLnBrk="1" hangingPunct="1">
              <a:lnSpc>
                <a:spcPct val="120000"/>
              </a:lnSpc>
            </a:pPr>
            <a:r>
              <a:rPr lang="en-US" altLang="zh-CN" b="1" dirty="0"/>
              <a:t>        </a:t>
            </a:r>
            <a:r>
              <a:rPr lang="en-US" altLang="zh-CN" b="1" dirty="0" smtClean="0"/>
              <a:t>   = </a:t>
            </a:r>
            <a:r>
              <a:rPr lang="en-US" altLang="zh-CN" b="1" dirty="0"/>
              <a:t>Mary </a:t>
            </a:r>
            <a:r>
              <a:rPr lang="en-US" altLang="zh-CN" b="1" dirty="0">
                <a:solidFill>
                  <a:srgbClr val="FF0000"/>
                </a:solidFill>
              </a:rPr>
              <a:t>may stay </a:t>
            </a:r>
            <a:r>
              <a:rPr lang="en-US" altLang="zh-CN" b="1" dirty="0"/>
              <a:t>at home this afternoon.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12" y="332656"/>
            <a:ext cx="6228984" cy="12131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ection A 2 (Grammar focus-3c)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484784"/>
            <a:ext cx="72723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430708" y="1125112"/>
            <a:ext cx="432048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580" indent="-44958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400" b="1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</a:rPr>
              <a:t>maybe &amp; may be</a:t>
            </a:r>
            <a:endParaRPr lang="en-US" altLang="zh-CN" sz="3400" b="1" dirty="0">
              <a:solidFill>
                <a:srgbClr val="0000FF"/>
              </a:solidFill>
              <a:latin typeface="+mj-lt"/>
              <a:ea typeface="宋体" panose="02010600030101010101" pitchFamily="2" charset="-122"/>
            </a:endParaRPr>
          </a:p>
        </p:txBody>
      </p:sp>
      <p:graphicFrame>
        <p:nvGraphicFramePr>
          <p:cNvPr id="5" name="Group 171"/>
          <p:cNvGraphicFramePr/>
          <p:nvPr/>
        </p:nvGraphicFramePr>
        <p:xfrm>
          <a:off x="685800" y="2247519"/>
          <a:ext cx="10820400" cy="3142488"/>
        </p:xfrm>
        <a:graphic>
          <a:graphicData uri="http://schemas.openxmlformats.org/drawingml/2006/table">
            <a:tbl>
              <a:tblPr/>
              <a:tblGrid>
                <a:gridCol w="2025824"/>
                <a:gridCol w="8794576"/>
              </a:tblGrid>
              <a:tr h="1295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maybe 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adv.</a:t>
                      </a:r>
                      <a:endParaRPr kumimoji="0" lang="en-US" altLang="zh-CN" sz="3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“可能；也许”，可用于句首或句中作状语。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may be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由情态动词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may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加系动词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be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构成的，意为“可能是；也许是”，与主语及后面所接的名词、形容词、介词短语等构成“主系表结构”。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 t="3591" r="24620"/>
          <a:stretch>
            <a:fillRect/>
          </a:stretch>
        </p:blipFill>
        <p:spPr>
          <a:xfrm>
            <a:off x="1631504" y="584500"/>
            <a:ext cx="3114744" cy="14828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3392" y="1052736"/>
            <a:ext cx="11017224" cy="41044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1325" indent="-441325">
              <a:lnSpc>
                <a:spcPct val="115000"/>
              </a:lnSpc>
            </a:pPr>
            <a:r>
              <a:rPr lang="en-US" altLang="zh-CN" sz="3200" b="1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语境应用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】I. 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选</a:t>
            </a:r>
            <a:r>
              <a:rPr lang="zh-CN" altLang="zh-CN" sz="3200" b="1" dirty="0">
                <a:solidFill>
                  <a:srgbClr val="0000FF"/>
                </a:solidFill>
              </a:rPr>
              <a:t>词填空</a:t>
            </a:r>
            <a:r>
              <a:rPr lang="zh-CN" altLang="en-US" sz="3200" b="1" dirty="0">
                <a:solidFill>
                  <a:srgbClr val="0000FF"/>
                </a:solidFill>
              </a:rPr>
              <a:t>。</a:t>
            </a:r>
            <a:endParaRPr lang="zh-CN" altLang="zh-CN" sz="3200" b="1" dirty="0">
              <a:solidFill>
                <a:srgbClr val="0000FF"/>
              </a:solidFill>
            </a:endParaRPr>
          </a:p>
          <a:p>
            <a:pPr marL="441325" indent="-441325">
              <a:lnSpc>
                <a:spcPct val="115000"/>
              </a:lnSpc>
            </a:pPr>
            <a:r>
              <a:rPr lang="en-US" altLang="zh-CN" sz="3200" b="1" dirty="0"/>
              <a:t>1) —I can't find my watch.  </a:t>
            </a:r>
            <a:endParaRPr lang="en-US" altLang="zh-CN" sz="3200" b="1" dirty="0"/>
          </a:p>
          <a:p>
            <a:pPr marL="892175" indent="-892175">
              <a:lnSpc>
                <a:spcPct val="115000"/>
              </a:lnSpc>
            </a:pPr>
            <a:r>
              <a:rPr lang="en-US" altLang="zh-CN" sz="3200" b="1" dirty="0"/>
              <a:t>    —_________(Maybe / May be) you left it in the classroom.</a:t>
            </a:r>
            <a:endParaRPr lang="en-US" altLang="zh-CN" sz="3200" b="1" dirty="0"/>
          </a:p>
          <a:p>
            <a:pPr marL="441325" indent="-441325">
              <a:lnSpc>
                <a:spcPct val="115000"/>
              </a:lnSpc>
            </a:pPr>
            <a:r>
              <a:rPr lang="en-US" altLang="zh-CN" sz="3200" b="1" dirty="0"/>
              <a:t>2) The traffic (</a:t>
            </a:r>
            <a:r>
              <a:rPr lang="zh-CN" altLang="en-US" sz="3200" b="1" dirty="0"/>
              <a:t>交通</a:t>
            </a:r>
            <a:r>
              <a:rPr lang="en-US" altLang="zh-CN" sz="3200" b="1" dirty="0"/>
              <a:t>) is so bad. I _________ (maybe / may be) late today.</a:t>
            </a:r>
            <a:endParaRPr lang="en-US" altLang="zh-CN" sz="3200" b="1" dirty="0"/>
          </a:p>
          <a:p>
            <a:pPr marL="441325" indent="-441325">
              <a:lnSpc>
                <a:spcPct val="115000"/>
              </a:lnSpc>
            </a:pPr>
            <a:r>
              <a:rPr lang="en-US" altLang="zh-CN" sz="3200" b="1" dirty="0"/>
              <a:t>3) John visits his uncle _______(maybe / may be) once a month.</a:t>
            </a:r>
            <a:endParaRPr lang="en-US" altLang="zh-CN" sz="3200" b="1" dirty="0"/>
          </a:p>
        </p:txBody>
      </p:sp>
      <p:sp>
        <p:nvSpPr>
          <p:cNvPr id="5" name="矩形 4"/>
          <p:cNvSpPr/>
          <p:nvPr/>
        </p:nvSpPr>
        <p:spPr>
          <a:xfrm>
            <a:off x="1631504" y="2204864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Maybe  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12024" y="2789639"/>
            <a:ext cx="1872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may be 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44853" y="3861048"/>
            <a:ext cx="1656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maybe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919536" y="1772816"/>
            <a:ext cx="8100392" cy="24807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41325" indent="-441325"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0000FF"/>
                </a:solidFill>
              </a:rPr>
              <a:t>II. 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改为</a:t>
            </a:r>
            <a:r>
              <a:rPr lang="zh-CN" altLang="en-US" sz="3200" b="1" dirty="0">
                <a:solidFill>
                  <a:srgbClr val="0000FF"/>
                </a:solidFill>
              </a:rPr>
              <a:t>同义句。</a:t>
            </a:r>
            <a:endParaRPr lang="zh-CN" altLang="en-US" sz="3200" b="1" dirty="0">
              <a:solidFill>
                <a:srgbClr val="0000FF"/>
              </a:solidFill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sz="3200" b="1" dirty="0"/>
              <a:t>1) He may go to work tomorrow. </a:t>
            </a:r>
            <a:endParaRPr lang="en-US" altLang="zh-CN" sz="3200" b="1" dirty="0"/>
          </a:p>
          <a:p>
            <a:pPr marL="441325" indent="-441325">
              <a:lnSpc>
                <a:spcPct val="120000"/>
              </a:lnSpc>
            </a:pPr>
            <a:endParaRPr lang="en-US" altLang="zh-CN" sz="3200" b="1" dirty="0"/>
          </a:p>
          <a:p>
            <a:pPr marL="441325" indent="-441325">
              <a:lnSpc>
                <a:spcPct val="120000"/>
              </a:lnSpc>
            </a:pPr>
            <a:r>
              <a:rPr lang="en-US" altLang="zh-CN" sz="3200" b="1" dirty="0"/>
              <a:t>2) Maybe Sara is in the classroom now.</a:t>
            </a:r>
            <a:endParaRPr lang="en-US" altLang="zh-CN" sz="3200" b="1" dirty="0"/>
          </a:p>
        </p:txBody>
      </p:sp>
      <p:sp>
        <p:nvSpPr>
          <p:cNvPr id="3" name="矩形 2"/>
          <p:cNvSpPr/>
          <p:nvPr/>
        </p:nvSpPr>
        <p:spPr>
          <a:xfrm>
            <a:off x="2363044" y="2990185"/>
            <a:ext cx="7056784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Maybe he will go to work tomorrow.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3044" y="4077072"/>
            <a:ext cx="727280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Sara may be in the classroom now.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551384" y="1196752"/>
            <a:ext cx="11017224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He plays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at least</a:t>
            </a:r>
            <a:r>
              <a:rPr lang="en-US" altLang="zh-CN" b="1" dirty="0">
                <a:cs typeface="Times New Roman" panose="02020603050405020304" pitchFamily="18" charset="0"/>
              </a:rPr>
              <a:t> twice a week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他每周最少踢两次。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at least 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至少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少于；起码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副词词组，指在数量或程度上。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e.g.  </a:t>
            </a:r>
            <a:r>
              <a:rPr lang="zh-CN" altLang="en-US" b="1" dirty="0">
                <a:cs typeface="Times New Roman" panose="02020603050405020304" pitchFamily="18" charset="0"/>
              </a:rPr>
              <a:t>你必须至少</a:t>
            </a:r>
            <a:r>
              <a:rPr lang="zh-CN" altLang="en-US" b="1" dirty="0" smtClean="0">
                <a:cs typeface="Times New Roman" panose="02020603050405020304" pitchFamily="18" charset="0"/>
              </a:rPr>
              <a:t>一周打扫</a:t>
            </a:r>
            <a:r>
              <a:rPr lang="zh-CN" altLang="en-US" b="1" dirty="0">
                <a:cs typeface="Times New Roman" panose="02020603050405020304" pitchFamily="18" charset="0"/>
              </a:rPr>
              <a:t>一次你的</a:t>
            </a:r>
            <a:r>
              <a:rPr lang="zh-CN" altLang="en-US" b="1" dirty="0" smtClean="0">
                <a:cs typeface="Times New Roman" panose="02020603050405020304" pitchFamily="18" charset="0"/>
              </a:rPr>
              <a:t>房间。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      You have to clean your house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____________________. </a:t>
            </a:r>
            <a:endParaRPr lang="zh-CN" altLang="en-US" b="1" dirty="0"/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7176120" y="4131657"/>
            <a:ext cx="424847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at least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once a week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87488" y="2276872"/>
            <a:ext cx="979333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–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 b="1" dirty="0">
                <a:cs typeface="Times New Roman" panose="02020603050405020304" pitchFamily="18" charset="0"/>
              </a:rPr>
              <a:t> do </a:t>
            </a:r>
            <a:r>
              <a:rPr lang="en-US" altLang="zh-CN" b="1" dirty="0" smtClean="0">
                <a:cs typeface="Times New Roman" panose="02020603050405020304" pitchFamily="18" charset="0"/>
              </a:rPr>
              <a:t>you / they</a:t>
            </a:r>
            <a:r>
              <a:rPr lang="en-US" altLang="zh-CN" b="1" dirty="0">
                <a:cs typeface="Times New Roman" panose="02020603050405020304" pitchFamily="18" charset="0"/>
              </a:rPr>
              <a:t>…?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–I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always / usually / sometimes / never</a:t>
            </a:r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–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 b="1" dirty="0">
                <a:cs typeface="Times New Roman" panose="02020603050405020304" pitchFamily="18" charset="0"/>
              </a:rPr>
              <a:t> does he/she…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–He / 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often / hardly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</a:t>
            </a:r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271780" indent="-271780" eaLnBrk="1" hangingPunct="1"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–He / She …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once / twice / three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times a month</a:t>
            </a:r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62469" name="Picture 5" descr="summar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15" y="692696"/>
            <a:ext cx="5257800" cy="14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Exercises2 (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404664"/>
            <a:ext cx="4321175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18078" y="1844824"/>
            <a:ext cx="11300556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lnSpc>
                <a:spcPct val="120000"/>
              </a:lnSpc>
            </a:pP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根据语境及括号内所给英文提示语，用完整的句子补全下列对话。</a:t>
            </a:r>
            <a:endParaRPr lang="zh-CN" altLang="zh-CN" sz="32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1. A: Does Mike drink milk?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B</a:t>
            </a:r>
            <a:r>
              <a:rPr lang="en-US" altLang="zh-CN" sz="3200" b="1" dirty="0"/>
              <a:t>: Yes. _______________________. (every day)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2. A: Do you eat hamburgers?</a:t>
            </a:r>
            <a:endParaRPr lang="zh-CN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B</a:t>
            </a:r>
            <a:r>
              <a:rPr lang="en-US" altLang="zh-CN" sz="3200" b="1" dirty="0"/>
              <a:t>: No. _______________________. (never</a:t>
            </a:r>
            <a:r>
              <a:rPr lang="en-US" altLang="zh-CN" sz="3200" b="1" dirty="0" smtClean="0"/>
              <a:t>)</a:t>
            </a:r>
            <a:endParaRPr lang="zh-CN" altLang="zh-CN" sz="3200" b="1" dirty="0"/>
          </a:p>
        </p:txBody>
      </p:sp>
      <p:sp>
        <p:nvSpPr>
          <p:cNvPr id="7" name="矩形 6"/>
          <p:cNvSpPr/>
          <p:nvPr/>
        </p:nvSpPr>
        <p:spPr>
          <a:xfrm>
            <a:off x="2246270" y="3700716"/>
            <a:ext cx="5472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He </a:t>
            </a:r>
            <a:r>
              <a:rPr lang="en-US" altLang="zh-CN" sz="3200" b="1" dirty="0">
                <a:solidFill>
                  <a:srgbClr val="FF0000"/>
                </a:solidFill>
              </a:rPr>
              <a:t>drinks milk every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day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46270" y="4797152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</a:rPr>
              <a:t>never eat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hamburgers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3352" y="404664"/>
            <a:ext cx="113005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1700" indent="-901700">
              <a:lnSpc>
                <a:spcPct val="120000"/>
              </a:lnSpc>
            </a:pPr>
            <a:r>
              <a:rPr lang="en-US" altLang="zh-CN" sz="3200" b="1" dirty="0" smtClean="0"/>
              <a:t>3</a:t>
            </a:r>
            <a:r>
              <a:rPr lang="en-US" altLang="zh-CN" sz="3200" b="1" dirty="0"/>
              <a:t>. A: How often does Peter go to the library?</a:t>
            </a:r>
            <a:endParaRPr lang="zh-CN" altLang="zh-CN" sz="3200" b="1" dirty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 smtClean="0"/>
              <a:t>    B</a:t>
            </a:r>
            <a:r>
              <a:rPr lang="en-US" altLang="zh-CN" sz="3200" b="1" dirty="0"/>
              <a:t>: </a:t>
            </a:r>
            <a:r>
              <a:rPr lang="en-US" altLang="zh-CN" sz="3200" b="1" dirty="0" smtClean="0"/>
              <a:t>_____________________________________. </a:t>
            </a:r>
            <a:r>
              <a:rPr lang="en-US" altLang="zh-CN" sz="3200" b="1" dirty="0"/>
              <a:t>(three times a week)</a:t>
            </a:r>
            <a:endParaRPr lang="zh-CN" altLang="zh-CN" sz="3200" b="1" dirty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/>
              <a:t>4. A: How often do they take the bus to school?      </a:t>
            </a:r>
            <a:endParaRPr lang="zh-CN" altLang="zh-CN" sz="3200" b="1" dirty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 smtClean="0"/>
              <a:t>    B: _________________________________________________</a:t>
            </a:r>
            <a:endParaRPr lang="en-US" altLang="zh-CN" sz="3200" b="1" dirty="0" smtClean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 smtClean="0"/>
              <a:t>         _________________________________________________.</a:t>
            </a:r>
            <a:r>
              <a:rPr lang="en-US" altLang="zh-CN" sz="3200" b="1" dirty="0"/>
              <a:t>  </a:t>
            </a:r>
            <a:endParaRPr lang="en-US" altLang="zh-CN" sz="3200" b="1" dirty="0" smtClean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/>
              <a:t> </a:t>
            </a:r>
            <a:r>
              <a:rPr lang="en-US" altLang="zh-CN" sz="3200" b="1" dirty="0" smtClean="0"/>
              <a:t>       ________________. (</a:t>
            </a:r>
            <a:r>
              <a:rPr lang="en-US" altLang="zh-CN" sz="3200" b="1" dirty="0"/>
              <a:t>sometimes)</a:t>
            </a:r>
            <a:endParaRPr lang="zh-CN" altLang="zh-CN" sz="3200" b="1" dirty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/>
              <a:t>5. A: How often does Mrs. Black see her friends after work?</a:t>
            </a:r>
            <a:endParaRPr lang="zh-CN" altLang="zh-CN" sz="3200" b="1" dirty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 smtClean="0"/>
              <a:t>    B</a:t>
            </a:r>
            <a:r>
              <a:rPr lang="en-US" altLang="zh-CN" sz="3200" b="1" dirty="0"/>
              <a:t>: </a:t>
            </a:r>
            <a:r>
              <a:rPr lang="en-US" altLang="zh-CN" sz="3200" b="1" dirty="0" smtClean="0"/>
              <a:t>__________________________________________________</a:t>
            </a:r>
            <a:endParaRPr lang="en-US" altLang="zh-CN" sz="3200" b="1" dirty="0" smtClean="0"/>
          </a:p>
          <a:p>
            <a:pPr marL="901700" indent="-901700">
              <a:lnSpc>
                <a:spcPct val="120000"/>
              </a:lnSpc>
            </a:pPr>
            <a:r>
              <a:rPr lang="en-US" altLang="zh-CN" sz="3200" b="1" dirty="0"/>
              <a:t> </a:t>
            </a:r>
            <a:r>
              <a:rPr lang="en-US" altLang="zh-CN" sz="3200" b="1" dirty="0" smtClean="0"/>
              <a:t>        ________________________________. </a:t>
            </a:r>
            <a:r>
              <a:rPr lang="en-US" altLang="zh-CN" sz="3200" b="1" dirty="0"/>
              <a:t>(usually)</a:t>
            </a:r>
            <a:endParaRPr lang="zh-CN" altLang="zh-CN" sz="3200" b="1" dirty="0"/>
          </a:p>
        </p:txBody>
      </p:sp>
      <p:sp>
        <p:nvSpPr>
          <p:cNvPr id="10" name="矩形 9"/>
          <p:cNvSpPr/>
          <p:nvPr/>
        </p:nvSpPr>
        <p:spPr>
          <a:xfrm>
            <a:off x="1199456" y="1052736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He </a:t>
            </a:r>
            <a:r>
              <a:rPr lang="en-US" altLang="zh-CN" sz="3200" b="1" dirty="0">
                <a:solidFill>
                  <a:srgbClr val="FF0000"/>
                </a:solidFill>
              </a:rPr>
              <a:t>goes to the library three times a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week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9456" y="2730352"/>
            <a:ext cx="10421062" cy="181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Sometimes </a:t>
            </a:r>
            <a:r>
              <a:rPr lang="en-US" altLang="zh-CN" sz="3200" b="1" dirty="0">
                <a:solidFill>
                  <a:srgbClr val="FF0000"/>
                </a:solidFill>
              </a:rPr>
              <a:t>they take the bus to school / They sometimes take the bus to school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/ </a:t>
            </a:r>
            <a:r>
              <a:rPr lang="en-US" altLang="zh-CN" sz="3200" b="1" dirty="0">
                <a:solidFill>
                  <a:srgbClr val="FF0000"/>
                </a:solidFill>
              </a:rPr>
              <a:t>They take the bus to school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sometimes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9456" y="5025445"/>
            <a:ext cx="9541568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She usually sees her friends after work / Usually she sees her friends after work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116632"/>
            <a:ext cx="1101722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b="1" dirty="0">
                <a:solidFill>
                  <a:srgbClr val="0000FF"/>
                </a:solidFill>
                <a:cs typeface="Times New Roman" panose="02020603050405020304" pitchFamily="18" charset="0"/>
              </a:rPr>
              <a:t>根据短文内容及方框中所给提示，补全所缺内容，使短文完整、通顺。</a:t>
            </a:r>
            <a:endParaRPr lang="zh-CN" altLang="zh-CN" sz="32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855640" y="1052736"/>
          <a:ext cx="9001000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1000"/>
              </a:tblGrid>
              <a:tr h="404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Things Vicky and her friend Julia do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  <a:tr h="24259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sleep → hardly 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sleep at Vicky’s house → sometimes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call Vicky → usually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school together → always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visit her grandparents → often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play computer games → never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07368" y="4581128"/>
            <a:ext cx="1144927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     I’m </a:t>
            </a:r>
            <a:r>
              <a:rPr lang="en-US" altLang="zh-CN" sz="3200" b="1" dirty="0"/>
              <a:t>Vicky. My best friend is Julia. We do lots of things together. We’re in the same class and (1</a:t>
            </a:r>
            <a:r>
              <a:rPr lang="en-US" altLang="zh-CN" sz="3200" b="1" dirty="0" smtClean="0"/>
              <a:t>)_________________________________ </a:t>
            </a:r>
            <a:r>
              <a:rPr lang="en-US" altLang="zh-CN" sz="3200" b="1" dirty="0"/>
              <a:t>by bus. </a:t>
            </a:r>
            <a:endParaRPr lang="zh-CN" altLang="zh-CN" sz="3200" b="1" dirty="0"/>
          </a:p>
        </p:txBody>
      </p:sp>
      <p:sp>
        <p:nvSpPr>
          <p:cNvPr id="10" name="矩形 9"/>
          <p:cNvSpPr/>
          <p:nvPr/>
        </p:nvSpPr>
        <p:spPr>
          <a:xfrm>
            <a:off x="1127448" y="5805264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we </a:t>
            </a:r>
            <a:r>
              <a:rPr lang="en-US" altLang="zh-CN" sz="3200" b="1" dirty="0">
                <a:solidFill>
                  <a:srgbClr val="FF0000"/>
                </a:solidFill>
              </a:rPr>
              <a:t>always go to school together  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5360" y="4005064"/>
            <a:ext cx="1152128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When </a:t>
            </a:r>
            <a:r>
              <a:rPr lang="en-US" altLang="zh-CN" sz="3200" b="1" dirty="0"/>
              <a:t>we are not together, I sometimes send (</a:t>
            </a:r>
            <a:r>
              <a:rPr lang="zh-CN" altLang="zh-CN" sz="3200" b="1" dirty="0"/>
              <a:t>发送</a:t>
            </a:r>
            <a:r>
              <a:rPr lang="en-US" altLang="zh-CN" sz="3200" b="1" dirty="0"/>
              <a:t>) her text messages. And (2</a:t>
            </a:r>
            <a:r>
              <a:rPr lang="en-US" altLang="zh-CN" sz="3200" b="1" dirty="0" smtClean="0"/>
              <a:t>)________________________________________ </a:t>
            </a:r>
            <a:r>
              <a:rPr lang="en-US" altLang="zh-CN" sz="3200" b="1" dirty="0"/>
              <a:t>before I go to bed. (3</a:t>
            </a:r>
            <a:r>
              <a:rPr lang="en-US" altLang="zh-CN" sz="3200" b="1" dirty="0" smtClean="0"/>
              <a:t>)_________________________ </a:t>
            </a:r>
            <a:r>
              <a:rPr lang="en-US" altLang="zh-CN" sz="3200" b="1" dirty="0"/>
              <a:t>without (</a:t>
            </a:r>
            <a:r>
              <a:rPr lang="zh-CN" altLang="zh-CN" sz="3200" b="1" dirty="0"/>
              <a:t>没有</a:t>
            </a:r>
            <a:r>
              <a:rPr lang="en-US" altLang="zh-CN" sz="3200" b="1" dirty="0"/>
              <a:t>) saying good night to each other</a:t>
            </a:r>
            <a:r>
              <a:rPr lang="en-US" altLang="zh-CN" sz="3200" b="1" dirty="0" smtClean="0"/>
              <a:t>.</a:t>
            </a:r>
            <a:endParaRPr lang="zh-CN" altLang="zh-CN" sz="32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75520" y="404664"/>
          <a:ext cx="9001000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1000"/>
              </a:tblGrid>
              <a:tr h="404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Things Vicky and her friend Julia do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  <a:tr h="24259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sleep → hardly 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sleep at Vicky’s house → sometimes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call Vicky → usually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school together → always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visit her grandparents → often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play computer games → never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575720" y="4619345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Julia </a:t>
            </a:r>
            <a:r>
              <a:rPr lang="en-US" altLang="zh-CN" sz="3200" b="1" dirty="0">
                <a:solidFill>
                  <a:srgbClr val="FF0000"/>
                </a:solidFill>
              </a:rPr>
              <a:t>usually calls me / usually Julia calls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me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1784" y="5233092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We </a:t>
            </a:r>
            <a:r>
              <a:rPr lang="en-US" altLang="zh-CN" sz="3200" b="1" dirty="0">
                <a:solidFill>
                  <a:srgbClr val="FF0000"/>
                </a:solidFill>
              </a:rPr>
              <a:t>hardly ever go to sleep   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9376" y="3717032"/>
            <a:ext cx="113005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    However</a:t>
            </a:r>
            <a:r>
              <a:rPr lang="en-US" altLang="zh-CN" sz="3200" b="1" dirty="0"/>
              <a:t>, we have some differences. (4</a:t>
            </a:r>
            <a:r>
              <a:rPr lang="en-US" altLang="zh-CN" sz="3200" b="1" dirty="0" smtClean="0"/>
              <a:t>)_______________________________ </a:t>
            </a:r>
            <a:r>
              <a:rPr lang="en-US" altLang="zh-CN" sz="3200" b="1" dirty="0"/>
              <a:t>but I love playing them. I love pop music but </a:t>
            </a:r>
            <a:r>
              <a:rPr lang="en-US" altLang="zh-CN" sz="3200" b="1" dirty="0" smtClean="0"/>
              <a:t>she </a:t>
            </a:r>
            <a:r>
              <a:rPr lang="en-US" altLang="zh-CN" sz="3200" b="1" dirty="0"/>
              <a:t>dislikes it. Julia likes drinking coffee but I like tea</a:t>
            </a:r>
            <a:r>
              <a:rPr lang="en-US" altLang="zh-CN" sz="3200" b="1" dirty="0" smtClean="0"/>
              <a:t>.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       On </a:t>
            </a:r>
            <a:r>
              <a:rPr lang="en-US" altLang="zh-CN" sz="3200" b="1" dirty="0"/>
              <a:t>weekends, Julia and I often meet with our school friends.</a:t>
            </a:r>
            <a:endParaRPr lang="zh-CN" altLang="zh-CN" sz="32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75520" y="188640"/>
          <a:ext cx="9001000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1000"/>
              </a:tblGrid>
              <a:tr h="4043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Things Vicky and her friend Julia do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  <a:tr h="24259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sleep → hardly 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sleep at Vicky’s house → sometimes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call Vicky → usually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school together → always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visit her grandparents → often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play computer games → never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234952" y="4334509"/>
            <a:ext cx="6373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Julia </a:t>
            </a:r>
            <a:r>
              <a:rPr lang="en-US" altLang="zh-CN" sz="3200" b="1" dirty="0">
                <a:solidFill>
                  <a:srgbClr val="FF0000"/>
                </a:solidFill>
              </a:rPr>
              <a:t>never plays computer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games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59"/>
          <p:cNvSpPr txBox="1">
            <a:spLocks noChangeArrowheads="1"/>
          </p:cNvSpPr>
          <p:nvPr/>
        </p:nvSpPr>
        <p:spPr bwMode="auto">
          <a:xfrm>
            <a:off x="1771650" y="1786662"/>
            <a:ext cx="8501063" cy="35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How often _____ he play soccer?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 you drink milk?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How often _____ they stay up late?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_____ Sue eat a healthy breakfast?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How often _____ you eat apples?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_____ your parent</a:t>
            </a:r>
            <a:r>
              <a:rPr lang="en-US" altLang="zh-CN" b="1" dirty="0">
                <a:solidFill>
                  <a:schemeClr val="tx1"/>
                </a:solidFill>
              </a:rPr>
              <a:t>s</a:t>
            </a:r>
            <a:r>
              <a:rPr lang="en-US" altLang="zh-CN" b="1" dirty="0"/>
              <a:t> play sports?</a:t>
            </a:r>
            <a:r>
              <a:rPr lang="en-US" altLang="zh-CN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Calibri" panose="020F0502020204030204" charset="0"/>
            </a:endParaRP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>
            <a:off x="4132090" y="1875905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2519762" y="2446806"/>
            <a:ext cx="129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4" name="Text Box 62"/>
          <p:cNvSpPr txBox="1">
            <a:spLocks noChangeArrowheads="1"/>
          </p:cNvSpPr>
          <p:nvPr/>
        </p:nvSpPr>
        <p:spPr bwMode="auto">
          <a:xfrm>
            <a:off x="4256086" y="3031581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2283621" y="3573449"/>
            <a:ext cx="1628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6" name="Text Box 64"/>
          <p:cNvSpPr txBox="1">
            <a:spLocks noChangeArrowheads="1"/>
          </p:cNvSpPr>
          <p:nvPr/>
        </p:nvSpPr>
        <p:spPr bwMode="auto">
          <a:xfrm>
            <a:off x="4312270" y="420245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2519762" y="479780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155" y="5555209"/>
            <a:ext cx="8827293" cy="1076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90600" indent="-990600" eaLnBrk="1" hangingPunct="1"/>
            <a:r>
              <a:rPr lang="en-US" altLang="zh-CN" b="1" dirty="0" smtClean="0">
                <a:cs typeface="Times New Roman" panose="02020603050405020304" pitchFamily="18" charset="0"/>
              </a:rPr>
              <a:t>Note: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第三人称单数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时，助动词用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does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990600" indent="-990600"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其他人称及第三人称复数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</a:t>
            </a:r>
            <a:r>
              <a:rPr lang="en-US" altLang="zh-CN" b="1" dirty="0" smtClean="0">
                <a:cs typeface="Times New Roman" panose="02020603050405020304" pitchFamily="18" charset="0"/>
              </a:rPr>
              <a:t>,</a:t>
            </a:r>
            <a:r>
              <a:rPr lang="zh-CN" altLang="en-US" b="1" dirty="0" smtClean="0">
                <a:cs typeface="Times New Roman" panose="02020603050405020304" pitchFamily="18" charset="0"/>
              </a:rPr>
              <a:t>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01308" y="1807421"/>
            <a:ext cx="1676574" cy="642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0" name="圆角矩形 19"/>
          <p:cNvSpPr/>
          <p:nvPr/>
        </p:nvSpPr>
        <p:spPr>
          <a:xfrm>
            <a:off x="2154066" y="3527814"/>
            <a:ext cx="1918665" cy="642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1" name="椭圆 20"/>
          <p:cNvSpPr/>
          <p:nvPr/>
        </p:nvSpPr>
        <p:spPr>
          <a:xfrm>
            <a:off x="2215356" y="2505163"/>
            <a:ext cx="18573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2" name="椭圆 21"/>
          <p:cNvSpPr/>
          <p:nvPr/>
        </p:nvSpPr>
        <p:spPr>
          <a:xfrm>
            <a:off x="4101308" y="3073386"/>
            <a:ext cx="1928813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3" name="椭圆 22"/>
          <p:cNvSpPr/>
          <p:nvPr/>
        </p:nvSpPr>
        <p:spPr>
          <a:xfrm>
            <a:off x="4228218" y="4221088"/>
            <a:ext cx="1640062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4" name="椭圆 23"/>
          <p:cNvSpPr/>
          <p:nvPr/>
        </p:nvSpPr>
        <p:spPr>
          <a:xfrm>
            <a:off x="2154066" y="4873546"/>
            <a:ext cx="35718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66427" y="411513"/>
            <a:ext cx="10518205" cy="14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questions with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or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. Then match the questions and answers.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endParaRPr lang="zh-CN" altLang="en-US" b="1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11513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2" grpId="0"/>
      <p:bldP spid="28733" grpId="0"/>
      <p:bldP spid="28734" grpId="0"/>
      <p:bldP spid="28735" grpId="0"/>
      <p:bldP spid="28736" grpId="0"/>
      <p:bldP spid="28737" grpId="0"/>
      <p:bldP spid="14" grpId="0" animBg="1" uiExpand="1" build="allAtOnce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5360" y="3616852"/>
            <a:ext cx="113005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(</a:t>
            </a:r>
            <a:r>
              <a:rPr lang="en-US" altLang="zh-CN" sz="3200" b="1" dirty="0"/>
              <a:t>5</a:t>
            </a:r>
            <a:r>
              <a:rPr lang="en-US" altLang="zh-CN" sz="3200" b="1" dirty="0" smtClean="0"/>
              <a:t>)_______________________________________________________________________________________________ </a:t>
            </a:r>
            <a:r>
              <a:rPr lang="en-US" altLang="zh-CN" sz="3200" b="1" dirty="0"/>
              <a:t>on Friday nights and sometimes I’m at her house on Saturday nights to do my homework. On Sundays, we’re not together because (6</a:t>
            </a:r>
            <a:r>
              <a:rPr lang="en-US" altLang="zh-CN" sz="3200" b="1" dirty="0" smtClean="0"/>
              <a:t>)_________________________________.</a:t>
            </a:r>
            <a:endParaRPr lang="zh-CN" altLang="zh-CN" sz="32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05862" y="179016"/>
          <a:ext cx="9001000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1000"/>
              </a:tblGrid>
              <a:tr h="2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Things Vicky and her friend Julia do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  <a:tr h="1674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sleep → hardly 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sleep at Vicky’s house → sometimes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call Vicky → usually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Vicky and Julia → go to school together → always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visit her grandparents → often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Julia → play computer games → never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21042" y="3594965"/>
            <a:ext cx="1112919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     Julia </a:t>
            </a:r>
            <a:r>
              <a:rPr lang="en-US" altLang="zh-CN" sz="3200" b="1" dirty="0">
                <a:solidFill>
                  <a:srgbClr val="FF0000"/>
                </a:solidFill>
              </a:rPr>
              <a:t>sometimes sleeps at my house / Sometimes Julia sleeps at my house / Julia sleeps at my house sometimes 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3432" y="5965420"/>
            <a:ext cx="743777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Julia </a:t>
            </a:r>
            <a:r>
              <a:rPr lang="en-US" altLang="zh-CN" sz="3200" b="1" dirty="0">
                <a:solidFill>
                  <a:srgbClr val="FF0000"/>
                </a:solidFill>
              </a:rPr>
              <a:t>often visits her grandparents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631504" y="546325"/>
            <a:ext cx="9793088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chemeClr val="bg1"/>
                </a:solidFill>
                <a:latin typeface="Arial" panose="020B0604020202020204" pitchFamily="34" charset="0"/>
              </a:rPr>
              <a:t>Do a survey: </a:t>
            </a:r>
            <a:endParaRPr lang="en-US" altLang="zh-CN" sz="3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C000"/>
                </a:solidFill>
                <a:latin typeface="Arial" panose="020B0604020202020204" pitchFamily="34" charset="0"/>
              </a:rPr>
              <a:t>What does your best friend do </a:t>
            </a:r>
            <a:r>
              <a:rPr lang="en-US" altLang="zh-CN" sz="3400" b="1" i="1" dirty="0">
                <a:solidFill>
                  <a:srgbClr val="FFC000"/>
                </a:solidFill>
                <a:latin typeface="Arial" panose="020B0604020202020204" pitchFamily="34" charset="0"/>
              </a:rPr>
              <a:t>on weekends</a:t>
            </a:r>
            <a:r>
              <a:rPr lang="en-US" altLang="zh-CN" sz="3400" b="1" dirty="0">
                <a:solidFill>
                  <a:srgbClr val="FFC000"/>
                </a:solidFill>
                <a:latin typeface="Arial" panose="020B0604020202020204" pitchFamily="34" charset="0"/>
              </a:rPr>
              <a:t>?</a:t>
            </a:r>
            <a:endParaRPr lang="en-US" altLang="zh-CN" sz="34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59" name="Group 31"/>
          <p:cNvGraphicFramePr>
            <a:graphicFrameLocks noGrp="1"/>
          </p:cNvGraphicFramePr>
          <p:nvPr/>
        </p:nvGraphicFramePr>
        <p:xfrm>
          <a:off x="3179390" y="1932976"/>
          <a:ext cx="7920038" cy="2743200"/>
        </p:xfrm>
        <a:graphic>
          <a:graphicData uri="http://schemas.openxmlformats.org/drawingml/2006/table">
            <a:tbl>
              <a:tblPr/>
              <a:tblGrid>
                <a:gridCol w="1295400"/>
                <a:gridCol w="3984625"/>
                <a:gridCol w="2640013"/>
              </a:tblGrid>
              <a:tr h="5126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Activity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How often 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Bob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play computer games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usually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95"/>
          <p:cNvSpPr txBox="1">
            <a:spLocks noChangeArrowheads="1"/>
          </p:cNvSpPr>
          <p:nvPr/>
        </p:nvSpPr>
        <p:spPr bwMode="auto">
          <a:xfrm>
            <a:off x="3107953" y="4962644"/>
            <a:ext cx="7991475" cy="170180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Report: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Bob</a:t>
            </a:r>
            <a:r>
              <a:rPr lang="en-US" altLang="zh-CN" b="1" dirty="0">
                <a:solidFill>
                  <a:srgbClr val="99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usually</a:t>
            </a:r>
            <a:r>
              <a:rPr lang="en-US" altLang="zh-CN" b="1" dirty="0">
                <a:solidFill>
                  <a:srgbClr val="9900CC"/>
                </a:solidFill>
              </a:rPr>
              <a:t> </a:t>
            </a:r>
            <a:r>
              <a:rPr lang="en-US" altLang="zh-CN" b="1" dirty="0"/>
              <a:t>plays computer games.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He</a:t>
            </a:r>
            <a:r>
              <a:rPr lang="en-US" altLang="zh-CN" b="1" dirty="0">
                <a:solidFill>
                  <a:srgbClr val="9900CC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hardly ever</a:t>
            </a:r>
            <a:r>
              <a:rPr lang="en-US" altLang="zh-CN" b="1" dirty="0">
                <a:solidFill>
                  <a:srgbClr val="9900CC"/>
                </a:solidFill>
              </a:rPr>
              <a:t> </a:t>
            </a:r>
            <a:r>
              <a:rPr lang="en-US" altLang="zh-CN" b="1" dirty="0"/>
              <a:t>watches TV…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4464496" cy="11996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>
            <p:custDataLst>
              <p:tags r:id="rId2"/>
            </p:custDataLst>
          </p:nvPr>
        </p:nvSpPr>
        <p:spPr bwMode="auto">
          <a:xfrm>
            <a:off x="1055440" y="502366"/>
            <a:ext cx="10080625" cy="1073972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vert="horz" wrap="square" lIns="121882" tIns="60941" rIns="121882" bIns="60941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What other ways can we do to improve </a:t>
            </a:r>
            <a:r>
              <a:rPr lang="en-US" altLang="zh-CN" sz="3200" b="1" dirty="0" smtClean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English? </a:t>
            </a:r>
            <a:br>
              <a:rPr lang="en-US" altLang="zh-CN" sz="32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lang="en-US" altLang="zh-CN" sz="3200" b="1" dirty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Watch a video and take notes</a:t>
            </a:r>
            <a:r>
              <a:rPr lang="en-US" altLang="zh-CN" sz="3200" b="1" dirty="0" smtClean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endParaRPr lang="en-US" altLang="zh-CN" sz="3200" b="1" dirty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English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rcRect t="2522" r="1960"/>
          <a:stretch>
            <a:fillRect/>
          </a:stretch>
        </p:blipFill>
        <p:spPr>
          <a:xfrm>
            <a:off x="286957" y="1949577"/>
            <a:ext cx="7061812" cy="4208442"/>
          </a:xfrm>
          <a:prstGeom prst="rect">
            <a:avLst/>
          </a:prstGeom>
        </p:spPr>
      </p:pic>
      <p:graphicFrame>
        <p:nvGraphicFramePr>
          <p:cNvPr id="11" name="内容占位符 4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7552822" y="1957417"/>
          <a:ext cx="4401442" cy="4307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73"/>
                <a:gridCol w="3794669"/>
              </a:tblGrid>
              <a:tr h="906605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30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One of your interests (read and talk)</a:t>
                      </a: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60367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60367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60367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__________</a:t>
                      </a: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60367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3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__________</a:t>
                      </a: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60367"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3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0"/>
                        </a:lnSpc>
                      </a:pPr>
                      <a:r>
                        <a:rPr lang="en-US" altLang="zh-CN" sz="30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__________</a:t>
                      </a:r>
                      <a:endParaRPr lang="zh-CN" altLang="en-US" sz="3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8222574" y="4263866"/>
            <a:ext cx="2066207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 a </a:t>
            </a:r>
            <a:r>
              <a:rPr lang="en-US" altLang="zh-CN" sz="3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lot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8256240" y="4941168"/>
            <a:ext cx="2023311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a lot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8222574" y="5594375"/>
            <a:ext cx="1731500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 a lot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8288875" y="2879055"/>
            <a:ext cx="654346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CN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8288875" y="3507370"/>
            <a:ext cx="1082348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endParaRPr lang="zh-CN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8288875" y="2868877"/>
            <a:ext cx="3314818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___ </a:t>
            </a:r>
            <a:r>
              <a:rPr lang="en-US" altLang="zh-CN" sz="3000" b="1" dirty="0">
                <a:ea typeface="+mn-ea"/>
                <a:cs typeface="Times New Roman" panose="02020603050405020304" pitchFamily="18" charset="0"/>
              </a:rPr>
              <a:t>stress</a:t>
            </a:r>
            <a:r>
              <a:rPr lang="zh-CN" altLang="en-US" sz="3000" b="1" dirty="0">
                <a:ea typeface="+mn-ea"/>
                <a:cs typeface="Times New Roman" panose="02020603050405020304" pitchFamily="18" charset="0"/>
              </a:rPr>
              <a:t>（压力）</a:t>
            </a:r>
            <a:endParaRPr lang="zh-CN" altLang="en-US" sz="3000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8288875" y="3496125"/>
            <a:ext cx="3999813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3000" b="1" dirty="0" smtClean="0">
                <a:cs typeface="Times New Roman" panose="02020603050405020304" pitchFamily="18" charset="0"/>
              </a:rPr>
              <a:t>_____ content</a:t>
            </a:r>
            <a:r>
              <a:rPr lang="zh-CN" altLang="en-US" sz="30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3000" b="1" dirty="0" smtClean="0">
                <a:latin typeface="+mn-ea"/>
                <a:ea typeface="+mn-ea"/>
                <a:cs typeface="Times New Roman" panose="02020603050405020304" pitchFamily="18" charset="0"/>
              </a:rPr>
              <a:t>情境</a:t>
            </a:r>
            <a:r>
              <a:rPr lang="zh-CN" altLang="en-US" sz="30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0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5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850118"/>
            <a:ext cx="6840760" cy="6039052"/>
          </a:xfrm>
          <a:prstGeom prst="rect">
            <a:avLst/>
          </a:prstGeom>
        </p:spPr>
      </p:pic>
      <p:sp>
        <p:nvSpPr>
          <p:cNvPr id="13" name="Text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07768" y="1711520"/>
            <a:ext cx="6408712" cy="4708981"/>
          </a:xfrm>
          <a:prstGeom prst="rect">
            <a:avLst/>
          </a:prstGeom>
          <a:noFill/>
          <a:ln w="38100">
            <a:noFill/>
            <a:prstDash val="dash"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 to English news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English books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English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club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with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English-speaking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think in English 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English as much as possible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>
            <p:custDataLst>
              <p:tags r:id="rId4"/>
            </p:custDataLst>
          </p:nvPr>
        </p:nvSpPr>
        <p:spPr bwMode="auto">
          <a:xfrm>
            <a:off x="1487488" y="188640"/>
            <a:ext cx="7424007" cy="794468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vert="horz" wrap="square" lIns="121882" tIns="60941" rIns="121882" bIns="60941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3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What other ways can you think of? </a:t>
            </a:r>
            <a:endParaRPr lang="zh-CN" altLang="en-US" sz="3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5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735955" y="332740"/>
            <a:ext cx="6273165" cy="2861310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/>
              <a:t>a. Yes. She usually does.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b. Hardly ever. I don’t like them.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c. He plays </a:t>
            </a:r>
            <a:r>
              <a:rPr lang="en-US" altLang="zh-CN" sz="3000" b="1" dirty="0">
                <a:solidFill>
                  <a:srgbClr val="0000FF"/>
                </a:solidFill>
              </a:rPr>
              <a:t>at least</a:t>
            </a:r>
            <a:r>
              <a:rPr lang="en-US" altLang="zh-CN" sz="3000" b="1" dirty="0">
                <a:solidFill>
                  <a:srgbClr val="FF00FF"/>
                </a:solidFill>
              </a:rPr>
              <a:t> </a:t>
            </a:r>
            <a:r>
              <a:rPr lang="en-US" altLang="zh-CN" sz="3000" b="1" dirty="0"/>
              <a:t>twice a week.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d. No, they don’t. They’re too busy.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e. Never. They always </a:t>
            </a:r>
            <a:r>
              <a:rPr lang="en-US" altLang="zh-CN" sz="3000" b="1" dirty="0">
                <a:solidFill>
                  <a:srgbClr val="0000FF"/>
                </a:solidFill>
              </a:rPr>
              <a:t>go to bed early</a:t>
            </a:r>
            <a:r>
              <a:rPr lang="en-US" altLang="zh-CN" sz="3000" b="1" dirty="0"/>
              <a:t>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f. Yes, I do. Every day. </a:t>
            </a:r>
            <a:endParaRPr lang="en-US" altLang="zh-CN" sz="3000" b="1" dirty="0"/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4655820" y="908685"/>
            <a:ext cx="1073150" cy="574675"/>
          </a:xfrm>
          <a:prstGeom prst="wedgeRoundRectCallout">
            <a:avLst>
              <a:gd name="adj1" fmla="val 250295"/>
              <a:gd name="adj2" fmla="val 38839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至少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360" y="3284984"/>
            <a:ext cx="7848600" cy="33424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How often does he play soccer?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Do you drink milk?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How often do they </a:t>
            </a:r>
            <a:r>
              <a:rPr lang="en-US" altLang="zh-CN" b="1" dirty="0">
                <a:solidFill>
                  <a:srgbClr val="0000FF"/>
                </a:solidFill>
              </a:rPr>
              <a:t>stay up late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Does Sue eat a healthy breakfast?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How often do you eat apples?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Do your parents </a:t>
            </a:r>
            <a:r>
              <a:rPr lang="en-US" altLang="zh-CN" b="1" dirty="0">
                <a:solidFill>
                  <a:srgbClr val="0000FF"/>
                </a:solidFill>
              </a:rPr>
              <a:t>play sports</a:t>
            </a:r>
            <a:r>
              <a:rPr lang="en-US" altLang="zh-CN" b="1" dirty="0"/>
              <a:t>?    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7032104" y="3284984"/>
            <a:ext cx="979485" cy="3342453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c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bldLvl="0" animBg="1"/>
      <p:bldP spid="5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199456" y="2516930"/>
            <a:ext cx="8280400" cy="299543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</a:rPr>
              <a:t>Questions:</a:t>
            </a:r>
            <a:endParaRPr lang="en-US" altLang="zh-CN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zh-CN" b="1" dirty="0"/>
              <a:t>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(how often / help with housework)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(what / usually / do / weekends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632844" y="3021059"/>
            <a:ext cx="7489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 you help with housework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632844" y="4266712"/>
            <a:ext cx="71278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on weekends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559496" y="908720"/>
            <a:ext cx="9721328" cy="14983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Use the words given to write questions. Then ask and answer them with a partner.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" y="885440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70694" y="1744241"/>
            <a:ext cx="8496300" cy="2653034"/>
          </a:xfrm>
          <a:prstGeom prst="rect">
            <a:avLst/>
          </a:prstGeom>
          <a:noFill/>
          <a:ln w="254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3. ___________________________________?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(how often / best friend / exercise)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4. ___________________________________? 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(what / usually / do / </a:t>
            </a:r>
            <a:r>
              <a:rPr lang="en-US" altLang="zh-CN" b="1" dirty="0" smtClean="0">
                <a:solidFill>
                  <a:srgbClr val="0000FF"/>
                </a:solidFill>
              </a:rPr>
              <a:t>after school 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703513" y="1752243"/>
            <a:ext cx="7560246" cy="732508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does your best friend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1775520" y="2996952"/>
            <a:ext cx="7488238" cy="668645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after school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659880" y="2182912"/>
            <a:ext cx="108012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To learn to use “</a:t>
            </a:r>
            <a:r>
              <a:rPr lang="en-US" altLang="zh-CN" b="1" dirty="0">
                <a:solidFill>
                  <a:srgbClr val="FF0000"/>
                </a:solidFill>
              </a:rPr>
              <a:t>How often …?”</a:t>
            </a:r>
            <a:r>
              <a:rPr lang="en-US" altLang="zh-CN" b="1" dirty="0">
                <a:ea typeface="楷体_GB2312" pitchFamily="49" charset="-122"/>
              </a:rPr>
              <a:t> and answer the </a:t>
            </a:r>
            <a:r>
              <a:rPr lang="en-US" altLang="zh-CN" b="1" dirty="0" smtClean="0">
                <a:ea typeface="楷体_GB2312" pitchFamily="49" charset="-122"/>
              </a:rPr>
              <a:t>questions </a:t>
            </a:r>
            <a:r>
              <a:rPr lang="en-US" altLang="zh-CN" b="1" dirty="0">
                <a:ea typeface="楷体_GB2312" pitchFamily="49" charset="-122"/>
              </a:rPr>
              <a:t>with some adverbs of frequency: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always/ usually/ often/ sometimes/hardly ever /never/ twice …</a:t>
            </a:r>
            <a:endParaRPr lang="en-US" altLang="zh-CN" b="1" dirty="0">
              <a:solidFill>
                <a:srgbClr val="FF0000"/>
              </a:solidFill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To learn to use:                             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What do you usually do on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weekends?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3494" name="Picture 6" descr="Learning objective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710456"/>
            <a:ext cx="56896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276872"/>
            <a:ext cx="6840822" cy="3723208"/>
          </a:xfrm>
          <a:prstGeom prst="rect">
            <a:avLst/>
          </a:prstGeom>
        </p:spPr>
      </p:pic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2279576" y="1358594"/>
            <a:ext cx="770413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400" b="1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 in 2d. </a:t>
            </a:r>
            <a:endParaRPr lang="en-US" altLang="zh-CN" sz="3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51384" y="2526517"/>
            <a:ext cx="4176464" cy="1223962"/>
          </a:xfrm>
          <a:prstGeom prst="wedgeRoundRectCallout">
            <a:avLst>
              <a:gd name="adj1" fmla="val 64462"/>
              <a:gd name="adj2" fmla="val 9181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Hi, Claire, are you free next week?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63574" y="2822642"/>
            <a:ext cx="180209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cs typeface="Times New Roman" panose="02020603050405020304" pitchFamily="18" charset="0"/>
              </a:rPr>
              <a:t>Hmm, ... 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43" y="411489"/>
            <a:ext cx="3743268" cy="8596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UNIQUEID" val="185"/>
</p:tagLst>
</file>

<file path=ppt/tags/tag10.xml><?xml version="1.0" encoding="utf-8"?>
<p:tagLst xmlns:p="http://schemas.openxmlformats.org/presentationml/2006/main">
  <p:tag name="AS_UNIQUEID" val="339"/>
</p:tagLst>
</file>

<file path=ppt/tags/tag11.xml><?xml version="1.0" encoding="utf-8"?>
<p:tagLst xmlns:p="http://schemas.openxmlformats.org/presentationml/2006/main">
  <p:tag name="AS_UNIQUEID" val="340"/>
</p:tagLst>
</file>

<file path=ppt/tags/tag12.xml><?xml version="1.0" encoding="utf-8"?>
<p:tagLst xmlns:p="http://schemas.openxmlformats.org/presentationml/2006/main">
  <p:tag name="AS_UNIQUEID" val="341"/>
</p:tagLst>
</file>

<file path=ppt/tags/tag13.xml><?xml version="1.0" encoding="utf-8"?>
<p:tagLst xmlns:p="http://schemas.openxmlformats.org/presentationml/2006/main">
  <p:tag name="KSO_WM_TEMPLATE_CATEGORY" val="custom"/>
  <p:tag name="KSO_WM_TEMPLATE_INDEX" val="20203888"/>
</p:tagLst>
</file>

<file path=ppt/tags/tag14.xml><?xml version="1.0" encoding="utf-8"?>
<p:tagLst xmlns:p="http://schemas.openxmlformats.org/presentationml/2006/main">
  <p:tag name="AS_UNIQUEID" val="326"/>
</p:tagLst>
</file>

<file path=ppt/tags/tag15.xml><?xml version="1.0" encoding="utf-8"?>
<p:tagLst xmlns:p="http://schemas.openxmlformats.org/presentationml/2006/main">
  <p:tag name="AS_UNIQUEID" val="327"/>
</p:tagLst>
</file>

<file path=ppt/tags/tag16.xml><?xml version="1.0" encoding="utf-8"?>
<p:tagLst xmlns:p="http://schemas.openxmlformats.org/presentationml/2006/main">
  <p:tag name="AS_UNIQUEID" val="328"/>
</p:tagLst>
</file>

<file path=ppt/tags/tag17.xml><?xml version="1.0" encoding="utf-8"?>
<p:tagLst xmlns:p="http://schemas.openxmlformats.org/presentationml/2006/main">
  <p:tag name="AS_UNIQUEID" val="367"/>
</p:tagLst>
</file>

<file path=ppt/tags/tag18.xml><?xml version="1.0" encoding="utf-8"?>
<p:tagLst xmlns:p="http://schemas.openxmlformats.org/presentationml/2006/main">
  <p:tag name="AS_UNIQUEID" val="368"/>
</p:tagLst>
</file>

<file path=ppt/tags/tag19.xml><?xml version="1.0" encoding="utf-8"?>
<p:tagLst xmlns:p="http://schemas.openxmlformats.org/presentationml/2006/main">
  <p:tag name="KSO_WM_TEMPLATE_CATEGORY" val="custom"/>
  <p:tag name="KSO_WM_TEMPLATE_INDEX" val="20203888"/>
</p:tagLst>
</file>

<file path=ppt/tags/tag2.xml><?xml version="1.0" encoding="utf-8"?>
<p:tagLst xmlns:p="http://schemas.openxmlformats.org/presentationml/2006/main">
  <p:tag name="AS_UNIQUEID" val="186"/>
</p:tagLst>
</file>

<file path=ppt/tags/tag20.xml><?xml version="1.0" encoding="utf-8"?>
<p:tagLst xmlns:p="http://schemas.openxmlformats.org/presentationml/2006/main">
  <p:tag name="AS_UNIQUEID" val="361"/>
</p:tagLst>
</file>

<file path=ppt/tags/tag21.xml><?xml version="1.0" encoding="utf-8"?>
<p:tagLst xmlns:p="http://schemas.openxmlformats.org/presentationml/2006/main">
  <p:tag name="AS_UNIQUEID" val="362"/>
</p:tagLst>
</file>

<file path=ppt/tags/tag22.xml><?xml version="1.0" encoding="utf-8"?>
<p:tagLst xmlns:p="http://schemas.openxmlformats.org/presentationml/2006/main">
  <p:tag name="AS_UNIQUEID" val="363"/>
</p:tagLst>
</file>

<file path=ppt/tags/tag23.xml><?xml version="1.0" encoding="utf-8"?>
<p:tagLst xmlns:p="http://schemas.openxmlformats.org/presentationml/2006/main">
  <p:tag name="KSO_WPP_MARK_KEY" val="3c50d92e-3732-48ad-a795-b40c0f49c84b"/>
  <p:tag name="COMMONDATA" val="eyJoZGlkIjoiMTJmNTg2ODljNGQyMTIwYzYzZjY5YTYzOWFjMThmMDgifQ=="/>
  <p:tag name="commondata" val="eyJoZGlkIjoiNDM4NDRhZjIyZDUyMzExNjg0NmQ2NTc2MzhlMmQ2ZTYifQ=="/>
</p:tagLst>
</file>

<file path=ppt/tags/tag3.xml><?xml version="1.0" encoding="utf-8"?>
<p:tagLst xmlns:p="http://schemas.openxmlformats.org/presentationml/2006/main">
  <p:tag name="AS_UNIQUEID" val="332"/>
</p:tagLst>
</file>

<file path=ppt/tags/tag4.xml><?xml version="1.0" encoding="utf-8"?>
<p:tagLst xmlns:p="http://schemas.openxmlformats.org/presentationml/2006/main">
  <p:tag name="AS_UNIQUEID" val="333"/>
</p:tagLst>
</file>

<file path=ppt/tags/tag5.xml><?xml version="1.0" encoding="utf-8"?>
<p:tagLst xmlns:p="http://schemas.openxmlformats.org/presentationml/2006/main">
  <p:tag name="AS_UNIQUEID" val="334"/>
</p:tagLst>
</file>

<file path=ppt/tags/tag6.xml><?xml version="1.0" encoding="utf-8"?>
<p:tagLst xmlns:p="http://schemas.openxmlformats.org/presentationml/2006/main">
  <p:tag name="AS_UNIQUEID" val="335"/>
</p:tagLst>
</file>

<file path=ppt/tags/tag7.xml><?xml version="1.0" encoding="utf-8"?>
<p:tagLst xmlns:p="http://schemas.openxmlformats.org/presentationml/2006/main">
  <p:tag name="AS_UNIQUEID" val="336"/>
</p:tagLst>
</file>

<file path=ppt/tags/tag8.xml><?xml version="1.0" encoding="utf-8"?>
<p:tagLst xmlns:p="http://schemas.openxmlformats.org/presentationml/2006/main">
  <p:tag name="AS_UNIQUEID" val="337"/>
</p:tagLst>
</file>

<file path=ppt/tags/tag9.xml><?xml version="1.0" encoding="utf-8"?>
<p:tagLst xmlns:p="http://schemas.openxmlformats.org/presentationml/2006/main">
  <p:tag name="AS_UNIQUEID" val="338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10877</Words>
  <Application>WPS 演示</Application>
  <PresentationFormat>宽屏</PresentationFormat>
  <Paragraphs>560</Paragraphs>
  <Slides>44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Calibri</vt:lpstr>
      <vt:lpstr>楷体_GB2312</vt:lpstr>
      <vt:lpstr>新宋体</vt:lpstr>
      <vt:lpstr>微软雅黑</vt:lpstr>
      <vt:lpstr>Arial Unicode MS</vt:lpstr>
      <vt:lpstr>Tahoma</vt:lpstr>
      <vt:lpstr>华文楷体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304</cp:revision>
  <dcterms:created xsi:type="dcterms:W3CDTF">2013-03-17T02:35:00Z</dcterms:created>
  <dcterms:modified xsi:type="dcterms:W3CDTF">2024-09-13T09:02:07Z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1DBD88BEE49A4BBBA3151F8884FA9173</vt:lpwstr>
  </property>
  <property fmtid="{D5CDD505-2E9C-101B-9397-08002B2CF9AE}" pid="3" name="KSOProductBuildVer">
    <vt:lpwstr>2052-12.1.0.17440</vt:lpwstr>
  </property>
</Properties>
</file>